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60" r:id="rId4"/>
    <p:sldId id="269" r:id="rId5"/>
    <p:sldId id="258" r:id="rId6"/>
    <p:sldId id="319" r:id="rId7"/>
    <p:sldId id="334" r:id="rId8"/>
    <p:sldId id="335" r:id="rId9"/>
    <p:sldId id="338" r:id="rId10"/>
    <p:sldId id="337" r:id="rId11"/>
    <p:sldId id="336" r:id="rId12"/>
    <p:sldId id="332" r:id="rId13"/>
    <p:sldId id="321" r:id="rId14"/>
    <p:sldId id="333" r:id="rId15"/>
    <p:sldId id="322" r:id="rId16"/>
    <p:sldId id="323" r:id="rId17"/>
    <p:sldId id="320" r:id="rId18"/>
    <p:sldId id="316" r:id="rId19"/>
    <p:sldId id="324" r:id="rId20"/>
    <p:sldId id="326" r:id="rId21"/>
    <p:sldId id="268" r:id="rId22"/>
    <p:sldId id="264" r:id="rId23"/>
    <p:sldId id="270" r:id="rId24"/>
    <p:sldId id="273" r:id="rId25"/>
    <p:sldId id="274" r:id="rId26"/>
    <p:sldId id="275" r:id="rId27"/>
    <p:sldId id="276" r:id="rId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0" d="100"/>
          <a:sy n="110" d="100"/>
        </p:scale>
        <p:origin x="-294"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3/21/2023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3/21/2023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3/21/2023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3/21/2023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A Note On </a:t>
            </a:r>
            <a:r>
              <a:rPr lang="en-US" sz="3200" dirty="0" err="1" smtClean="0"/>
              <a:t>WiFi</a:t>
            </a:r>
            <a:endParaRPr lang="en-US" sz="3200" dirty="0">
              <a:solidFill>
                <a:srgbClr val="00FFFF"/>
              </a:solidFill>
            </a:endParaRPr>
          </a:p>
        </p:txBody>
      </p:sp>
      <p:sp>
        <p:nvSpPr>
          <p:cNvPr id="6" name="Content Placeholder 2"/>
          <p:cNvSpPr txBox="1">
            <a:spLocks/>
          </p:cNvSpPr>
          <p:nvPr/>
        </p:nvSpPr>
        <p:spPr>
          <a:xfrm>
            <a:off x="228600" y="990600"/>
            <a:ext cx="8610600" cy="29718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err="1" smtClean="0"/>
              <a:t>WiFi</a:t>
            </a:r>
            <a:r>
              <a:rPr lang="en-US" b="1" dirty="0" smtClean="0"/>
              <a:t> is an industry trademark of the Wireless Alliance; it has a formal logo</a:t>
            </a:r>
          </a:p>
          <a:p>
            <a:pPr>
              <a:spcBef>
                <a:spcPts val="1200"/>
              </a:spcBef>
            </a:pPr>
            <a:r>
              <a:rPr lang="en-US" b="1" dirty="0" err="1" smtClean="0"/>
              <a:t>WiFi</a:t>
            </a:r>
            <a:r>
              <a:rPr lang="en-US" b="1" dirty="0" smtClean="0"/>
              <a:t> has </a:t>
            </a:r>
            <a:r>
              <a:rPr lang="en-US" b="1" i="1" dirty="0" smtClean="0"/>
              <a:t>no technical meaning</a:t>
            </a:r>
            <a:r>
              <a:rPr lang="en-US" b="1" dirty="0" smtClean="0"/>
              <a:t>, and is only a marketing term designed to replace technical naming with a simple, consumer-friendly moniker</a:t>
            </a:r>
          </a:p>
          <a:p>
            <a:pPr>
              <a:spcBef>
                <a:spcPts val="1200"/>
              </a:spcBef>
            </a:pPr>
            <a:r>
              <a:rPr lang="en-US" b="1" dirty="0" smtClean="0"/>
              <a:t>And the plan worked!</a:t>
            </a:r>
            <a:endParaRPr lang="en-US" b="1" dirty="0"/>
          </a:p>
          <a:p>
            <a:pPr marL="0" indent="0">
              <a:spcBef>
                <a:spcPts val="1200"/>
              </a:spcBef>
              <a:buNone/>
            </a:pPr>
            <a:endParaRPr lang="en-US" b="1"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4114800"/>
            <a:ext cx="3428688" cy="2284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2417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err="1" smtClean="0"/>
              <a:t>WiFi</a:t>
            </a:r>
            <a:r>
              <a:rPr lang="en-US" sz="3200" dirty="0" smtClean="0"/>
              <a:t> Multi</a:t>
            </a:r>
            <a:endParaRPr lang="en-US" sz="3200" dirty="0">
              <a:solidFill>
                <a:srgbClr val="00FFFF"/>
              </a:solidFill>
            </a:endParaRPr>
          </a:p>
        </p:txBody>
      </p:sp>
      <p:sp>
        <p:nvSpPr>
          <p:cNvPr id="6" name="Content Placeholder 2"/>
          <p:cNvSpPr txBox="1">
            <a:spLocks/>
          </p:cNvSpPr>
          <p:nvPr/>
        </p:nvSpPr>
        <p:spPr>
          <a:xfrm>
            <a:off x="228600" y="990600"/>
            <a:ext cx="8610600" cy="541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a:t>ESP8266WiFiMulti.h can be used to connect to a </a:t>
            </a:r>
            <a:r>
              <a:rPr lang="en-US" b="1" dirty="0" err="1"/>
              <a:t>WiFi</a:t>
            </a:r>
            <a:r>
              <a:rPr lang="en-US" b="1" dirty="0"/>
              <a:t> network with strongest </a:t>
            </a:r>
            <a:r>
              <a:rPr lang="en-US" b="1" dirty="0" err="1"/>
              <a:t>WiFi</a:t>
            </a:r>
            <a:r>
              <a:rPr lang="en-US" b="1" dirty="0"/>
              <a:t> signal (RSSI). This requires </a:t>
            </a:r>
            <a:r>
              <a:rPr lang="en-US" b="1" dirty="0" smtClean="0"/>
              <a:t>configuring </a:t>
            </a:r>
            <a:r>
              <a:rPr lang="en-US" b="1" dirty="0"/>
              <a:t>one or more access points with SSID and password. It automatically switches to another </a:t>
            </a:r>
            <a:r>
              <a:rPr lang="en-US" b="1" dirty="0" err="1"/>
              <a:t>WiFi</a:t>
            </a:r>
            <a:r>
              <a:rPr lang="en-US" b="1" dirty="0"/>
              <a:t> network when the </a:t>
            </a:r>
            <a:r>
              <a:rPr lang="en-US" b="1" dirty="0" err="1"/>
              <a:t>WiFi</a:t>
            </a:r>
            <a:r>
              <a:rPr lang="en-US" b="1" dirty="0"/>
              <a:t> connection is lost</a:t>
            </a:r>
            <a:r>
              <a:rPr lang="en-US" b="1" dirty="0" smtClean="0"/>
              <a:t>.</a:t>
            </a:r>
          </a:p>
          <a:p>
            <a:pPr>
              <a:spcBef>
                <a:spcPts val="1200"/>
              </a:spcBef>
            </a:pPr>
            <a:r>
              <a:rPr lang="en-US" b="1" dirty="0" smtClean="0"/>
              <a:t>Having multiple SSID’s configured allows the ESP8266 to easily be moved between different networks</a:t>
            </a:r>
            <a:endParaRPr lang="en-US" b="1" dirty="0"/>
          </a:p>
          <a:p>
            <a:pPr marL="0" indent="0">
              <a:spcBef>
                <a:spcPts val="1200"/>
              </a:spcBef>
              <a:buNone/>
            </a:pPr>
            <a:endParaRPr lang="en-US" b="1" dirty="0"/>
          </a:p>
        </p:txBody>
      </p:sp>
    </p:spTree>
    <p:extLst>
      <p:ext uri="{BB962C8B-B14F-4D97-AF65-F5344CB8AC3E}">
        <p14:creationId xmlns:p14="http://schemas.microsoft.com/office/powerpoint/2010/main" val="438062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smtClean="0">
                <a:cs typeface="Consolas" panose="020B0609020204030204" pitchFamily="49" charset="0"/>
              </a:rPr>
              <a:t>Classroom Exercise - </a:t>
            </a:r>
            <a:r>
              <a:rPr lang="en-US" b="1" dirty="0" err="1" smtClean="0">
                <a:cs typeface="Consolas" panose="020B0609020204030204" pitchFamily="49" charset="0"/>
              </a:rPr>
              <a:t>WiFi</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And here is our class sketch for </a:t>
            </a:r>
            <a:r>
              <a:rPr lang="en-US" sz="2000" b="1" dirty="0" err="1" smtClean="0"/>
              <a:t>WiFi</a:t>
            </a:r>
            <a:r>
              <a:rPr lang="en-US" sz="2000" b="1" dirty="0" smtClean="0"/>
              <a:t>. </a:t>
            </a:r>
            <a:r>
              <a:rPr lang="en-US" sz="2000" b="1" dirty="0" smtClean="0"/>
              <a:t>Go ahead and load and run!</a:t>
            </a:r>
          </a:p>
        </p:txBody>
      </p:sp>
      <p:sp>
        <p:nvSpPr>
          <p:cNvPr id="7" name="Content Placeholder 2"/>
          <p:cNvSpPr txBox="1">
            <a:spLocks/>
          </p:cNvSpPr>
          <p:nvPr/>
        </p:nvSpPr>
        <p:spPr>
          <a:xfrm>
            <a:off x="1447800" y="914400"/>
            <a:ext cx="7391399" cy="5638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700" b="1" dirty="0" smtClean="0">
              <a:solidFill>
                <a:srgbClr val="FFFF00"/>
              </a:solidFill>
              <a:latin typeface="Consolas" panose="020B0609020204030204" pitchFamily="49" charset="0"/>
              <a:cs typeface="Consolas" panose="020B0609020204030204" pitchFamily="49" charset="0"/>
            </a:endParaRPr>
          </a:p>
          <a:p>
            <a:pPr marL="0" indent="0">
              <a:buNone/>
            </a:pPr>
            <a:r>
              <a:rPr lang="en-US" sz="1600" b="1" dirty="0" smtClean="0">
                <a:latin typeface="Arial Black" panose="020B0A04020102020204" pitchFamily="34" charset="0"/>
                <a:cs typeface="Consolas" panose="020B0609020204030204" pitchFamily="49" charset="0"/>
              </a:rPr>
              <a:t>SKETCH6A – </a:t>
            </a:r>
            <a:r>
              <a:rPr lang="en-US" sz="1600" b="1" dirty="0" err="1" smtClean="0">
                <a:latin typeface="Arial Black" panose="020B0A04020102020204" pitchFamily="34" charset="0"/>
                <a:cs typeface="Consolas" panose="020B0609020204030204" pitchFamily="49" charset="0"/>
              </a:rPr>
              <a:t>WiFi</a:t>
            </a:r>
            <a:r>
              <a:rPr lang="en-US" sz="1600" b="1" dirty="0" smtClean="0">
                <a:latin typeface="Arial Black" panose="020B0A04020102020204" pitchFamily="34" charset="0"/>
                <a:cs typeface="Consolas" panose="020B0609020204030204" pitchFamily="49" charset="0"/>
              </a:rPr>
              <a:t> Setup Excerpt</a:t>
            </a:r>
            <a:endParaRPr lang="en-US" sz="700" b="1" dirty="0">
              <a:latin typeface="Arial Black" panose="020B0A04020102020204" pitchFamily="34" charset="0"/>
              <a:cs typeface="Consolas" panose="020B0609020204030204" pitchFamily="49" charset="0"/>
            </a:endParaRPr>
          </a:p>
          <a:p>
            <a:pPr marL="0" indent="0">
              <a:buNone/>
            </a:pPr>
            <a:r>
              <a:rPr lang="en-US" sz="700" b="1" dirty="0" smtClean="0">
                <a:solidFill>
                  <a:srgbClr val="FFFF00"/>
                </a:solidFill>
                <a:latin typeface="Consolas" panose="020B0609020204030204" pitchFamily="49" charset="0"/>
                <a:cs typeface="Consolas" panose="020B0609020204030204" pitchFamily="49" charset="0"/>
              </a:rPr>
              <a:t>// </a:t>
            </a:r>
            <a:r>
              <a:rPr lang="en-US" sz="700" b="1" dirty="0">
                <a:solidFill>
                  <a:srgbClr val="FFFF00"/>
                </a:solidFill>
                <a:latin typeface="Consolas" panose="020B0609020204030204" pitchFamily="49" charset="0"/>
                <a:cs typeface="Consolas" panose="020B0609020204030204" pitchFamily="49" charset="0"/>
              </a:rPr>
              <a:t>Setup for </a:t>
            </a:r>
            <a:r>
              <a:rPr lang="en-US" sz="700" b="1" dirty="0" err="1">
                <a:solidFill>
                  <a:srgbClr val="FFFF00"/>
                </a:solidFill>
                <a:latin typeface="Consolas" panose="020B0609020204030204" pitchFamily="49" charset="0"/>
                <a:cs typeface="Consolas" panose="020B0609020204030204" pitchFamily="49" charset="0"/>
              </a:rPr>
              <a:t>wifiMulti</a:t>
            </a:r>
            <a:endParaRPr lang="en-US" sz="700" b="1" dirty="0">
              <a:solidFill>
                <a:srgbClr val="FFFF00"/>
              </a:solidFill>
              <a:latin typeface="Consolas" panose="020B0609020204030204" pitchFamily="49" charset="0"/>
              <a:cs typeface="Consolas" panose="020B0609020204030204" pitchFamily="49" charset="0"/>
            </a:endParaRPr>
          </a:p>
          <a:p>
            <a:pPr marL="0" indent="0">
              <a:buNone/>
            </a:pPr>
            <a:r>
              <a:rPr lang="en-US" sz="700" b="1" dirty="0">
                <a:solidFill>
                  <a:srgbClr val="FFFF00"/>
                </a:solidFill>
                <a:latin typeface="Consolas" panose="020B0609020204030204" pitchFamily="49" charset="0"/>
                <a:cs typeface="Consolas" panose="020B0609020204030204" pitchFamily="49" charset="0"/>
              </a:rPr>
              <a:t>ESP8266WiFiMulti </a:t>
            </a:r>
            <a:r>
              <a:rPr lang="en-US" sz="700" b="1" dirty="0" err="1">
                <a:solidFill>
                  <a:srgbClr val="FFFF00"/>
                </a:solidFill>
                <a:latin typeface="Consolas" panose="020B0609020204030204" pitchFamily="49" charset="0"/>
                <a:cs typeface="Consolas" panose="020B0609020204030204" pitchFamily="49" charset="0"/>
              </a:rPr>
              <a:t>wifiMulti</a:t>
            </a:r>
            <a:r>
              <a:rPr lang="en-US" sz="700" b="1" dirty="0">
                <a:solidFill>
                  <a:srgbClr val="FFFF00"/>
                </a:solidFill>
                <a:latin typeface="Consolas" panose="020B0609020204030204" pitchFamily="49" charset="0"/>
                <a:cs typeface="Consolas" panose="020B0609020204030204" pitchFamily="49" charset="0"/>
              </a:rPr>
              <a:t>;</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WiFi</a:t>
            </a:r>
            <a:r>
              <a:rPr lang="en-US" sz="700" b="1" dirty="0">
                <a:solidFill>
                  <a:srgbClr val="FFFF00"/>
                </a:solidFill>
                <a:latin typeface="Consolas" panose="020B0609020204030204" pitchFamily="49" charset="0"/>
                <a:cs typeface="Consolas" panose="020B0609020204030204" pitchFamily="49" charset="0"/>
              </a:rPr>
              <a:t> connect timeout per AP. Increase when connecting takes longer.</a:t>
            </a:r>
          </a:p>
          <a:p>
            <a:pPr marL="0" indent="0">
              <a:buNone/>
            </a:pPr>
            <a:r>
              <a:rPr lang="en-US" sz="700" b="1" dirty="0" err="1">
                <a:solidFill>
                  <a:srgbClr val="FFFF00"/>
                </a:solidFill>
                <a:latin typeface="Consolas" panose="020B0609020204030204" pitchFamily="49" charset="0"/>
                <a:cs typeface="Consolas" panose="020B0609020204030204" pitchFamily="49" charset="0"/>
              </a:rPr>
              <a:t>const</a:t>
            </a:r>
            <a:r>
              <a:rPr lang="en-US" sz="700" b="1" dirty="0">
                <a:solidFill>
                  <a:srgbClr val="FFFF00"/>
                </a:solidFill>
                <a:latin typeface="Consolas" panose="020B0609020204030204" pitchFamily="49" charset="0"/>
                <a:cs typeface="Consolas" panose="020B0609020204030204" pitchFamily="49" charset="0"/>
              </a:rPr>
              <a:t> uint32_t </a:t>
            </a:r>
            <a:r>
              <a:rPr lang="en-US" sz="700" b="1" dirty="0" err="1">
                <a:solidFill>
                  <a:srgbClr val="FFFF00"/>
                </a:solidFill>
                <a:latin typeface="Consolas" panose="020B0609020204030204" pitchFamily="49" charset="0"/>
                <a:cs typeface="Consolas" panose="020B0609020204030204" pitchFamily="49" charset="0"/>
              </a:rPr>
              <a:t>connectTimeoutMs</a:t>
            </a:r>
            <a:r>
              <a:rPr lang="en-US" sz="700" b="1" dirty="0">
                <a:solidFill>
                  <a:srgbClr val="FFFF00"/>
                </a:solidFill>
                <a:latin typeface="Consolas" panose="020B0609020204030204" pitchFamily="49" charset="0"/>
                <a:cs typeface="Consolas" panose="020B0609020204030204" pitchFamily="49" charset="0"/>
              </a:rPr>
              <a:t> = 5000;</a:t>
            </a:r>
          </a:p>
          <a:p>
            <a:pPr marL="0" indent="0">
              <a:buNone/>
            </a:pPr>
            <a:r>
              <a:rPr lang="en-US" sz="700" b="1" dirty="0">
                <a:solidFill>
                  <a:srgbClr val="FFFF00"/>
                </a:solidFill>
                <a:latin typeface="Consolas" panose="020B0609020204030204" pitchFamily="49" charset="0"/>
                <a:cs typeface="Consolas" panose="020B0609020204030204" pitchFamily="49" charset="0"/>
              </a:rPr>
              <a:t>char </a:t>
            </a:r>
            <a:r>
              <a:rPr lang="en-US" sz="700" b="1" dirty="0" err="1">
                <a:solidFill>
                  <a:srgbClr val="FFFF00"/>
                </a:solidFill>
                <a:latin typeface="Consolas" panose="020B0609020204030204" pitchFamily="49" charset="0"/>
                <a:cs typeface="Consolas" panose="020B0609020204030204" pitchFamily="49" charset="0"/>
              </a:rPr>
              <a:t>ipaddrbuffer</a:t>
            </a:r>
            <a:r>
              <a:rPr lang="en-US" sz="700" b="1" dirty="0">
                <a:solidFill>
                  <a:srgbClr val="FFFF00"/>
                </a:solidFill>
                <a:latin typeface="Consolas" panose="020B0609020204030204" pitchFamily="49" charset="0"/>
                <a:cs typeface="Consolas" panose="020B0609020204030204" pitchFamily="49" charset="0"/>
              </a:rPr>
              <a:t>[20];</a:t>
            </a:r>
          </a:p>
          <a:p>
            <a:pPr marL="0" indent="0">
              <a:buNone/>
            </a:pPr>
            <a:endParaRPr lang="en-US" sz="700" b="1" dirty="0">
              <a:solidFill>
                <a:srgbClr val="FFFF00"/>
              </a:solidFill>
              <a:latin typeface="Consolas" panose="020B0609020204030204" pitchFamily="49" charset="0"/>
              <a:cs typeface="Consolas" panose="020B0609020204030204" pitchFamily="49" charset="0"/>
            </a:endParaRPr>
          </a:p>
          <a:p>
            <a:pPr marL="0" indent="0">
              <a:buNone/>
            </a:pPr>
            <a:endParaRPr lang="en-US" sz="700" b="1" dirty="0">
              <a:solidFill>
                <a:srgbClr val="FFFF00"/>
              </a:solidFill>
              <a:latin typeface="Consolas" panose="020B0609020204030204" pitchFamily="49" charset="0"/>
              <a:cs typeface="Consolas" panose="020B0609020204030204" pitchFamily="49" charset="0"/>
            </a:endParaRPr>
          </a:p>
          <a:p>
            <a:pPr marL="0" indent="0">
              <a:buNone/>
            </a:pPr>
            <a:r>
              <a:rPr lang="en-US" sz="700" b="1" dirty="0">
                <a:solidFill>
                  <a:srgbClr val="FFFF00"/>
                </a:solidFill>
                <a:latin typeface="Consolas" panose="020B0609020204030204" pitchFamily="49" charset="0"/>
                <a:cs typeface="Consolas" panose="020B0609020204030204" pitchFamily="49" charset="0"/>
              </a:rPr>
              <a:t>void setup(){</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Serial.begin</a:t>
            </a:r>
            <a:r>
              <a:rPr lang="en-US" sz="700" b="1" dirty="0">
                <a:solidFill>
                  <a:srgbClr val="FFFF00"/>
                </a:solidFill>
                <a:latin typeface="Consolas" panose="020B0609020204030204" pitchFamily="49" charset="0"/>
                <a:cs typeface="Consolas" panose="020B0609020204030204" pitchFamily="49" charset="0"/>
              </a:rPr>
              <a:t>(9600);</a:t>
            </a:r>
          </a:p>
          <a:p>
            <a:pPr marL="0" indent="0">
              <a:buNone/>
            </a:pPr>
            <a:endParaRPr lang="en-US" sz="700" b="1" dirty="0">
              <a:solidFill>
                <a:srgbClr val="FFFF00"/>
              </a:solidFill>
              <a:latin typeface="Consolas" panose="020B0609020204030204" pitchFamily="49" charset="0"/>
              <a:cs typeface="Consolas" panose="020B0609020204030204" pitchFamily="49" charset="0"/>
            </a:endParaRPr>
          </a:p>
          <a:p>
            <a:pPr marL="0" indent="0">
              <a:buNone/>
            </a:pPr>
            <a:r>
              <a:rPr lang="en-US" sz="700" b="1" dirty="0">
                <a:solidFill>
                  <a:srgbClr val="FFFF00"/>
                </a:solidFill>
                <a:latin typeface="Consolas" panose="020B0609020204030204" pitchFamily="49" charset="0"/>
                <a:cs typeface="Consolas" panose="020B0609020204030204" pitchFamily="49" charset="0"/>
              </a:rPr>
              <a:t>  // Don't save </a:t>
            </a:r>
            <a:r>
              <a:rPr lang="en-US" sz="700" b="1" dirty="0" err="1">
                <a:solidFill>
                  <a:srgbClr val="FFFF00"/>
                </a:solidFill>
                <a:latin typeface="Consolas" panose="020B0609020204030204" pitchFamily="49" charset="0"/>
                <a:cs typeface="Consolas" panose="020B0609020204030204" pitchFamily="49" charset="0"/>
              </a:rPr>
              <a:t>WiFi</a:t>
            </a:r>
            <a:r>
              <a:rPr lang="en-US" sz="700" b="1" dirty="0">
                <a:solidFill>
                  <a:srgbClr val="FFFF00"/>
                </a:solidFill>
                <a:latin typeface="Consolas" panose="020B0609020204030204" pitchFamily="49" charset="0"/>
                <a:cs typeface="Consolas" panose="020B0609020204030204" pitchFamily="49" charset="0"/>
              </a:rPr>
              <a:t> configuration in flash - optional</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WiFi.persistent</a:t>
            </a:r>
            <a:r>
              <a:rPr lang="en-US" sz="700" b="1" dirty="0">
                <a:solidFill>
                  <a:srgbClr val="FFFF00"/>
                </a:solidFill>
                <a:latin typeface="Consolas" panose="020B0609020204030204" pitchFamily="49" charset="0"/>
                <a:cs typeface="Consolas" panose="020B0609020204030204" pitchFamily="49" charset="0"/>
              </a:rPr>
              <a:t>(false);</a:t>
            </a:r>
          </a:p>
          <a:p>
            <a:pPr marL="0" indent="0">
              <a:buNone/>
            </a:pPr>
            <a:endParaRPr lang="en-US" sz="700" b="1" dirty="0">
              <a:solidFill>
                <a:srgbClr val="FFFF00"/>
              </a:solidFill>
              <a:latin typeface="Consolas" panose="020B0609020204030204" pitchFamily="49" charset="0"/>
              <a:cs typeface="Consolas" panose="020B0609020204030204" pitchFamily="49" charset="0"/>
            </a:endParaRP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Serial.println</a:t>
            </a:r>
            <a:r>
              <a:rPr lang="en-US" sz="700" b="1" dirty="0">
                <a:solidFill>
                  <a:srgbClr val="FFFF00"/>
                </a:solidFill>
                <a:latin typeface="Consolas" panose="020B0609020204030204" pitchFamily="49" charset="0"/>
                <a:cs typeface="Consolas" panose="020B0609020204030204" pitchFamily="49" charset="0"/>
              </a:rPr>
              <a:t>("\nESP8266 Initializing Multi </a:t>
            </a:r>
            <a:r>
              <a:rPr lang="en-US" sz="700" b="1" dirty="0" err="1">
                <a:solidFill>
                  <a:srgbClr val="FFFF00"/>
                </a:solidFill>
                <a:latin typeface="Consolas" panose="020B0609020204030204" pitchFamily="49" charset="0"/>
                <a:cs typeface="Consolas" panose="020B0609020204030204" pitchFamily="49" charset="0"/>
              </a:rPr>
              <a:t>WiFi</a:t>
            </a:r>
            <a:r>
              <a:rPr lang="en-US" sz="700" b="1" dirty="0">
                <a:solidFill>
                  <a:srgbClr val="FFFF00"/>
                </a:solidFill>
                <a:latin typeface="Consolas" panose="020B0609020204030204" pitchFamily="49" charset="0"/>
                <a:cs typeface="Consolas" panose="020B0609020204030204" pitchFamily="49" charset="0"/>
              </a:rPr>
              <a:t>\n");</a:t>
            </a:r>
          </a:p>
          <a:p>
            <a:pPr marL="0" indent="0">
              <a:buNone/>
            </a:pPr>
            <a:endParaRPr lang="en-US" sz="700" b="1" dirty="0">
              <a:solidFill>
                <a:srgbClr val="FFFF00"/>
              </a:solidFill>
              <a:latin typeface="Consolas" panose="020B0609020204030204" pitchFamily="49" charset="0"/>
              <a:cs typeface="Consolas" panose="020B0609020204030204" pitchFamily="49" charset="0"/>
            </a:endParaRPr>
          </a:p>
          <a:p>
            <a:pPr marL="0" indent="0">
              <a:buNone/>
            </a:pPr>
            <a:r>
              <a:rPr lang="en-US" sz="700" b="1" dirty="0">
                <a:solidFill>
                  <a:srgbClr val="FFFF00"/>
                </a:solidFill>
                <a:latin typeface="Consolas" panose="020B0609020204030204" pitchFamily="49" charset="0"/>
                <a:cs typeface="Consolas" panose="020B0609020204030204" pitchFamily="49" charset="0"/>
              </a:rPr>
              <a:t>  // Set </a:t>
            </a:r>
            <a:r>
              <a:rPr lang="en-US" sz="700" b="1" dirty="0" err="1">
                <a:solidFill>
                  <a:srgbClr val="FFFF00"/>
                </a:solidFill>
                <a:latin typeface="Consolas" panose="020B0609020204030204" pitchFamily="49" charset="0"/>
                <a:cs typeface="Consolas" panose="020B0609020204030204" pitchFamily="49" charset="0"/>
              </a:rPr>
              <a:t>WiFi</a:t>
            </a:r>
            <a:r>
              <a:rPr lang="en-US" sz="700" b="1" dirty="0">
                <a:solidFill>
                  <a:srgbClr val="FFFF00"/>
                </a:solidFill>
                <a:latin typeface="Consolas" panose="020B0609020204030204" pitchFamily="49" charset="0"/>
                <a:cs typeface="Consolas" panose="020B0609020204030204" pitchFamily="49" charset="0"/>
              </a:rPr>
              <a:t> to station mode</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WiFi.mode</a:t>
            </a:r>
            <a:r>
              <a:rPr lang="en-US" sz="700" b="1" dirty="0">
                <a:solidFill>
                  <a:srgbClr val="FFFF00"/>
                </a:solidFill>
                <a:latin typeface="Consolas" panose="020B0609020204030204" pitchFamily="49" charset="0"/>
                <a:cs typeface="Consolas" panose="020B0609020204030204" pitchFamily="49" charset="0"/>
              </a:rPr>
              <a:t>(WIFI_STA);</a:t>
            </a:r>
          </a:p>
          <a:p>
            <a:pPr marL="0" indent="0">
              <a:buNone/>
            </a:pPr>
            <a:endParaRPr lang="en-US" sz="700" b="1" dirty="0">
              <a:solidFill>
                <a:srgbClr val="FFFF00"/>
              </a:solidFill>
              <a:latin typeface="Consolas" panose="020B0609020204030204" pitchFamily="49" charset="0"/>
              <a:cs typeface="Consolas" panose="020B0609020204030204" pitchFamily="49" charset="0"/>
            </a:endParaRPr>
          </a:p>
          <a:p>
            <a:pPr marL="0" indent="0">
              <a:buNone/>
            </a:pPr>
            <a:r>
              <a:rPr lang="en-US" sz="700" b="1" dirty="0">
                <a:solidFill>
                  <a:srgbClr val="FFFF00"/>
                </a:solidFill>
                <a:latin typeface="Consolas" panose="020B0609020204030204" pitchFamily="49" charset="0"/>
                <a:cs typeface="Consolas" panose="020B0609020204030204" pitchFamily="49" charset="0"/>
              </a:rPr>
              <a:t>  // Register multi </a:t>
            </a:r>
            <a:r>
              <a:rPr lang="en-US" sz="700" b="1" dirty="0" err="1">
                <a:solidFill>
                  <a:srgbClr val="FFFF00"/>
                </a:solidFill>
                <a:latin typeface="Consolas" panose="020B0609020204030204" pitchFamily="49" charset="0"/>
                <a:cs typeface="Consolas" panose="020B0609020204030204" pitchFamily="49" charset="0"/>
              </a:rPr>
              <a:t>WiFi</a:t>
            </a:r>
            <a:r>
              <a:rPr lang="en-US" sz="700" b="1" dirty="0">
                <a:solidFill>
                  <a:srgbClr val="FFFF00"/>
                </a:solidFill>
                <a:latin typeface="Consolas" panose="020B0609020204030204" pitchFamily="49" charset="0"/>
                <a:cs typeface="Consolas" panose="020B0609020204030204" pitchFamily="49" charset="0"/>
              </a:rPr>
              <a:t> networks</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wifiMulti.addAP</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CFC_Public</a:t>
            </a:r>
            <a:r>
              <a:rPr lang="en-US" sz="700" b="1" dirty="0">
                <a:solidFill>
                  <a:srgbClr val="FFFF00"/>
                </a:solidFill>
                <a:latin typeface="Consolas" panose="020B0609020204030204" pitchFamily="49" charset="0"/>
                <a:cs typeface="Consolas" panose="020B0609020204030204" pitchFamily="49" charset="0"/>
              </a:rPr>
              <a:t>", "");</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wifiMulti.addAP</a:t>
            </a:r>
            <a:r>
              <a:rPr lang="en-US" sz="700" b="1" dirty="0">
                <a:solidFill>
                  <a:srgbClr val="FFFF00"/>
                </a:solidFill>
                <a:latin typeface="Consolas" panose="020B0609020204030204" pitchFamily="49" charset="0"/>
                <a:cs typeface="Consolas" panose="020B0609020204030204" pitchFamily="49" charset="0"/>
              </a:rPr>
              <a:t>("PALAS", </a:t>
            </a:r>
            <a:r>
              <a:rPr lang="en-US" sz="700" b="1" dirty="0" smtClean="0">
                <a:solidFill>
                  <a:srgbClr val="FFFF00"/>
                </a:solidFill>
                <a:latin typeface="Consolas" panose="020B0609020204030204" pitchFamily="49" charset="0"/>
                <a:cs typeface="Consolas" panose="020B0609020204030204" pitchFamily="49" charset="0"/>
              </a:rPr>
              <a:t>“</a:t>
            </a:r>
            <a:r>
              <a:rPr lang="en-US" sz="700" b="1" dirty="0" err="1" smtClean="0">
                <a:solidFill>
                  <a:srgbClr val="FFFF00"/>
                </a:solidFill>
                <a:latin typeface="Consolas" panose="020B0609020204030204" pitchFamily="49" charset="0"/>
                <a:cs typeface="Consolas" panose="020B0609020204030204" pitchFamily="49" charset="0"/>
              </a:rPr>
              <a:t>xxxxxx</a:t>
            </a:r>
            <a:r>
              <a:rPr lang="en-US" sz="700" b="1" dirty="0" smtClean="0">
                <a:solidFill>
                  <a:srgbClr val="FFFF00"/>
                </a:solidFill>
                <a:latin typeface="Consolas" panose="020B0609020204030204" pitchFamily="49" charset="0"/>
                <a:cs typeface="Consolas" panose="020B0609020204030204" pitchFamily="49" charset="0"/>
              </a:rPr>
              <a:t>");</a:t>
            </a:r>
            <a:endParaRPr lang="en-US" sz="700" b="1" dirty="0">
              <a:solidFill>
                <a:srgbClr val="FFFF00"/>
              </a:solidFill>
              <a:latin typeface="Consolas" panose="020B0609020204030204" pitchFamily="49" charset="0"/>
              <a:cs typeface="Consolas" panose="020B0609020204030204" pitchFamily="49" charset="0"/>
            </a:endParaRPr>
          </a:p>
          <a:p>
            <a:pPr marL="0" indent="0">
              <a:buNone/>
            </a:pPr>
            <a:r>
              <a:rPr lang="en-US" sz="700" b="1" dirty="0">
                <a:solidFill>
                  <a:srgbClr val="FFFF00"/>
                </a:solidFill>
                <a:latin typeface="Consolas" panose="020B0609020204030204" pitchFamily="49" charset="0"/>
                <a:cs typeface="Consolas" panose="020B0609020204030204" pitchFamily="49" charset="0"/>
              </a:rPr>
              <a:t>  // </a:t>
            </a:r>
            <a:r>
              <a:rPr lang="en-US" sz="700" b="1" dirty="0" err="1">
                <a:solidFill>
                  <a:srgbClr val="FFFF00"/>
                </a:solidFill>
                <a:latin typeface="Consolas" panose="020B0609020204030204" pitchFamily="49" charset="0"/>
                <a:cs typeface="Consolas" panose="020B0609020204030204" pitchFamily="49" charset="0"/>
              </a:rPr>
              <a:t>wifiMulti.addAP</a:t>
            </a:r>
            <a:r>
              <a:rPr lang="en-US" sz="700" b="1" dirty="0">
                <a:solidFill>
                  <a:srgbClr val="FFFF00"/>
                </a:solidFill>
                <a:latin typeface="Consolas" panose="020B0609020204030204" pitchFamily="49" charset="0"/>
                <a:cs typeface="Consolas" panose="020B0609020204030204" pitchFamily="49" charset="0"/>
              </a:rPr>
              <a:t>("ssid_from_AP_3", "your_password_for_AP_3");</a:t>
            </a:r>
          </a:p>
          <a:p>
            <a:pPr marL="0" indent="0">
              <a:buNone/>
            </a:pPr>
            <a:endParaRPr lang="en-US" sz="700" b="1" dirty="0">
              <a:solidFill>
                <a:srgbClr val="FFFF00"/>
              </a:solidFill>
              <a:latin typeface="Consolas" panose="020B0609020204030204" pitchFamily="49" charset="0"/>
              <a:cs typeface="Consolas" panose="020B0609020204030204" pitchFamily="49" charset="0"/>
            </a:endParaRPr>
          </a:p>
          <a:p>
            <a:pPr marL="0" indent="0">
              <a:buNone/>
            </a:pPr>
            <a:r>
              <a:rPr lang="en-US" sz="700" b="1" dirty="0">
                <a:solidFill>
                  <a:srgbClr val="FFFF00"/>
                </a:solidFill>
                <a:latin typeface="Consolas" panose="020B0609020204030204" pitchFamily="49" charset="0"/>
                <a:cs typeface="Consolas" panose="020B0609020204030204" pitchFamily="49" charset="0"/>
              </a:rPr>
              <a:t>  if (</a:t>
            </a:r>
            <a:r>
              <a:rPr lang="en-US" sz="700" b="1" dirty="0" err="1">
                <a:solidFill>
                  <a:srgbClr val="FFFF00"/>
                </a:solidFill>
                <a:latin typeface="Consolas" panose="020B0609020204030204" pitchFamily="49" charset="0"/>
                <a:cs typeface="Consolas" panose="020B0609020204030204" pitchFamily="49" charset="0"/>
              </a:rPr>
              <a:t>wifiMulti.run</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connectTimeoutMs</a:t>
            </a:r>
            <a:r>
              <a:rPr lang="en-US" sz="700" b="1" dirty="0">
                <a:solidFill>
                  <a:srgbClr val="FFFF00"/>
                </a:solidFill>
                <a:latin typeface="Consolas" panose="020B0609020204030204" pitchFamily="49" charset="0"/>
                <a:cs typeface="Consolas" panose="020B0609020204030204" pitchFamily="49" charset="0"/>
              </a:rPr>
              <a:t>) == WL_CONNECTED) </a:t>
            </a:r>
          </a:p>
          <a:p>
            <a:pPr marL="0" indent="0">
              <a:buNone/>
            </a:pPr>
            <a:r>
              <a:rPr lang="en-US" sz="700" b="1" dirty="0">
                <a:solidFill>
                  <a:srgbClr val="FFFF00"/>
                </a:solidFill>
                <a:latin typeface="Consolas" panose="020B0609020204030204" pitchFamily="49" charset="0"/>
                <a:cs typeface="Consolas" panose="020B0609020204030204" pitchFamily="49" charset="0"/>
              </a:rPr>
              <a:t>  {</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Serial.println</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WiFi</a:t>
            </a:r>
            <a:r>
              <a:rPr lang="en-US" sz="700" b="1" dirty="0">
                <a:solidFill>
                  <a:srgbClr val="FFFF00"/>
                </a:solidFill>
                <a:latin typeface="Consolas" panose="020B0609020204030204" pitchFamily="49" charset="0"/>
                <a:cs typeface="Consolas" panose="020B0609020204030204" pitchFamily="49" charset="0"/>
              </a:rPr>
              <a:t> connected!");</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Serial.print</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WiFi</a:t>
            </a:r>
            <a:r>
              <a:rPr lang="en-US" sz="700" b="1" dirty="0">
                <a:solidFill>
                  <a:srgbClr val="FFFF00"/>
                </a:solidFill>
                <a:latin typeface="Consolas" panose="020B0609020204030204" pitchFamily="49" charset="0"/>
                <a:cs typeface="Consolas" panose="020B0609020204030204" pitchFamily="49" charset="0"/>
              </a:rPr>
              <a:t> SSID: ");</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Serial.println</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WiFi.SSID</a:t>
            </a:r>
            <a:r>
              <a:rPr lang="en-US" sz="700" b="1" dirty="0">
                <a:solidFill>
                  <a:srgbClr val="FFFF00"/>
                </a:solidFill>
                <a:latin typeface="Consolas" panose="020B0609020204030204" pitchFamily="49" charset="0"/>
                <a:cs typeface="Consolas" panose="020B0609020204030204" pitchFamily="49" charset="0"/>
              </a:rPr>
              <a:t>());</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sprintf</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ipaddrbuffer</a:t>
            </a:r>
            <a:r>
              <a:rPr lang="en-US" sz="700" b="1" dirty="0">
                <a:solidFill>
                  <a:srgbClr val="FFFF00"/>
                </a:solidFill>
                <a:latin typeface="Consolas" panose="020B0609020204030204" pitchFamily="49" charset="0"/>
                <a:cs typeface="Consolas" panose="020B0609020204030204" pitchFamily="49" charset="0"/>
              </a:rPr>
              <a:t>,"%s",</a:t>
            </a:r>
            <a:r>
              <a:rPr lang="en-US" sz="700" b="1" dirty="0" err="1">
                <a:solidFill>
                  <a:srgbClr val="FFFF00"/>
                </a:solidFill>
                <a:latin typeface="Consolas" panose="020B0609020204030204" pitchFamily="49" charset="0"/>
                <a:cs typeface="Consolas" panose="020B0609020204030204" pitchFamily="49" charset="0"/>
              </a:rPr>
              <a:t>WiFi.localIP</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toString</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c_str</a:t>
            </a:r>
            <a:r>
              <a:rPr lang="en-US" sz="700" b="1" dirty="0">
                <a:solidFill>
                  <a:srgbClr val="FFFF00"/>
                </a:solidFill>
                <a:latin typeface="Consolas" panose="020B0609020204030204" pitchFamily="49" charset="0"/>
                <a:cs typeface="Consolas" panose="020B0609020204030204" pitchFamily="49" charset="0"/>
              </a:rPr>
              <a:t>());</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Serial.print</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WiFi</a:t>
            </a:r>
            <a:r>
              <a:rPr lang="en-US" sz="700" b="1" dirty="0">
                <a:solidFill>
                  <a:srgbClr val="FFFF00"/>
                </a:solidFill>
                <a:latin typeface="Consolas" panose="020B0609020204030204" pitchFamily="49" charset="0"/>
                <a:cs typeface="Consolas" panose="020B0609020204030204" pitchFamily="49" charset="0"/>
              </a:rPr>
              <a:t> IP Address - </a:t>
            </a:r>
            <a:r>
              <a:rPr lang="en-US" sz="700" b="1" dirty="0" err="1">
                <a:solidFill>
                  <a:srgbClr val="FFFF00"/>
                </a:solidFill>
                <a:latin typeface="Consolas" panose="020B0609020204030204" pitchFamily="49" charset="0"/>
                <a:cs typeface="Consolas" panose="020B0609020204030204" pitchFamily="49" charset="0"/>
              </a:rPr>
              <a:t>ipaddrbuffer</a:t>
            </a:r>
            <a:r>
              <a:rPr lang="en-US" sz="700" b="1" dirty="0">
                <a:solidFill>
                  <a:srgbClr val="FFFF00"/>
                </a:solidFill>
                <a:latin typeface="Consolas" panose="020B0609020204030204" pitchFamily="49" charset="0"/>
                <a:cs typeface="Consolas" panose="020B0609020204030204" pitchFamily="49" charset="0"/>
              </a:rPr>
              <a:t>: ");</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Serial.println</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ipaddrbuffer</a:t>
            </a:r>
            <a:r>
              <a:rPr lang="en-US" sz="700" b="1" dirty="0">
                <a:solidFill>
                  <a:srgbClr val="FFFF00"/>
                </a:solidFill>
                <a:latin typeface="Consolas" panose="020B0609020204030204" pitchFamily="49" charset="0"/>
                <a:cs typeface="Consolas" panose="020B0609020204030204" pitchFamily="49" charset="0"/>
              </a:rPr>
              <a:t>);</a:t>
            </a:r>
          </a:p>
          <a:p>
            <a:pPr marL="0" indent="0">
              <a:buNone/>
            </a:pPr>
            <a:r>
              <a:rPr lang="en-US" sz="700" b="1" dirty="0">
                <a:solidFill>
                  <a:srgbClr val="FFFF00"/>
                </a:solidFill>
                <a:latin typeface="Consolas" panose="020B0609020204030204" pitchFamily="49" charset="0"/>
                <a:cs typeface="Consolas" panose="020B0609020204030204" pitchFamily="49" charset="0"/>
              </a:rPr>
              <a:t>  } </a:t>
            </a:r>
          </a:p>
          <a:p>
            <a:pPr marL="0" indent="0">
              <a:buNone/>
            </a:pPr>
            <a:r>
              <a:rPr lang="en-US" sz="700" b="1" dirty="0">
                <a:solidFill>
                  <a:srgbClr val="FFFF00"/>
                </a:solidFill>
                <a:latin typeface="Consolas" panose="020B0609020204030204" pitchFamily="49" charset="0"/>
                <a:cs typeface="Consolas" panose="020B0609020204030204" pitchFamily="49" charset="0"/>
              </a:rPr>
              <a:t>  else </a:t>
            </a:r>
          </a:p>
          <a:p>
            <a:pPr marL="0" indent="0">
              <a:buNone/>
            </a:pPr>
            <a:r>
              <a:rPr lang="en-US" sz="700" b="1" dirty="0">
                <a:solidFill>
                  <a:srgbClr val="FFFF00"/>
                </a:solidFill>
                <a:latin typeface="Consolas" panose="020B0609020204030204" pitchFamily="49" charset="0"/>
                <a:cs typeface="Consolas" panose="020B0609020204030204" pitchFamily="49" charset="0"/>
              </a:rPr>
              <a:t>  {</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Serial.println</a:t>
            </a:r>
            <a:r>
              <a:rPr lang="en-US" sz="700" b="1" dirty="0">
                <a:solidFill>
                  <a:srgbClr val="FFFF00"/>
                </a:solidFill>
                <a:latin typeface="Consolas" panose="020B0609020204030204" pitchFamily="49" charset="0"/>
                <a:cs typeface="Consolas" panose="020B0609020204030204" pitchFamily="49" charset="0"/>
              </a:rPr>
              <a:t>("</a:t>
            </a:r>
            <a:r>
              <a:rPr lang="en-US" sz="700" b="1" dirty="0" err="1">
                <a:solidFill>
                  <a:srgbClr val="FFFF00"/>
                </a:solidFill>
                <a:latin typeface="Consolas" panose="020B0609020204030204" pitchFamily="49" charset="0"/>
                <a:cs typeface="Consolas" panose="020B0609020204030204" pitchFamily="49" charset="0"/>
              </a:rPr>
              <a:t>WiFi</a:t>
            </a:r>
            <a:r>
              <a:rPr lang="en-US" sz="700" b="1" dirty="0">
                <a:solidFill>
                  <a:srgbClr val="FFFF00"/>
                </a:solidFill>
                <a:latin typeface="Consolas" panose="020B0609020204030204" pitchFamily="49" charset="0"/>
                <a:cs typeface="Consolas" panose="020B0609020204030204" pitchFamily="49" charset="0"/>
              </a:rPr>
              <a:t> not connected!");</a:t>
            </a:r>
          </a:p>
          <a:p>
            <a:pPr marL="0" indent="0">
              <a:buNone/>
            </a:pPr>
            <a:r>
              <a:rPr lang="en-US" sz="700" b="1" dirty="0">
                <a:solidFill>
                  <a:srgbClr val="FFFF00"/>
                </a:solidFill>
                <a:latin typeface="Consolas" panose="020B0609020204030204" pitchFamily="49" charset="0"/>
                <a:cs typeface="Consolas" panose="020B0609020204030204" pitchFamily="49" charset="0"/>
              </a:rPr>
              <a:t>  }</a:t>
            </a:r>
          </a:p>
          <a:p>
            <a:pPr marL="0" indent="0">
              <a:buNone/>
            </a:pPr>
            <a:r>
              <a:rPr lang="en-US" sz="700" b="1" dirty="0">
                <a:solidFill>
                  <a:srgbClr val="FFFF00"/>
                </a:solidFill>
                <a:latin typeface="Consolas" panose="020B0609020204030204" pitchFamily="49" charset="0"/>
                <a:cs typeface="Consolas" panose="020B0609020204030204" pitchFamily="49" charset="0"/>
              </a:rPr>
              <a:t>  </a:t>
            </a:r>
            <a:r>
              <a:rPr lang="en-US" sz="700" b="1" dirty="0" err="1">
                <a:solidFill>
                  <a:srgbClr val="FFFF00"/>
                </a:solidFill>
                <a:latin typeface="Consolas" panose="020B0609020204030204" pitchFamily="49" charset="0"/>
                <a:cs typeface="Consolas" panose="020B0609020204030204" pitchFamily="49" charset="0"/>
              </a:rPr>
              <a:t>Serial.println</a:t>
            </a:r>
            <a:r>
              <a:rPr lang="en-US" sz="700" b="1" dirty="0">
                <a:solidFill>
                  <a:srgbClr val="FFFF00"/>
                </a:solidFill>
                <a:latin typeface="Consolas" panose="020B0609020204030204" pitchFamily="49" charset="0"/>
                <a:cs typeface="Consolas" panose="020B0609020204030204" pitchFamily="49" charset="0"/>
              </a:rPr>
              <a:t>("\n\n");</a:t>
            </a:r>
          </a:p>
          <a:p>
            <a:pPr marL="0" indent="0">
              <a:buNone/>
            </a:pPr>
            <a:r>
              <a:rPr lang="en-US" sz="700" b="1" dirty="0">
                <a:solidFill>
                  <a:srgbClr val="FFFF00"/>
                </a:solidFill>
                <a:latin typeface="Consolas" panose="020B0609020204030204" pitchFamily="49" charset="0"/>
                <a:cs typeface="Consolas" panose="020B0609020204030204" pitchFamily="49" charset="0"/>
              </a:rPr>
              <a:t>}</a:t>
            </a:r>
          </a:p>
          <a:p>
            <a:pPr marL="0" indent="0">
              <a:buNone/>
            </a:pPr>
            <a:endParaRPr lang="en-US" sz="700" b="1" dirty="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937470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ESP8266 </a:t>
            </a:r>
            <a:r>
              <a:rPr lang="en-US" sz="3200" dirty="0" err="1" smtClean="0"/>
              <a:t>WiFi</a:t>
            </a:r>
            <a:endParaRPr lang="en-US" sz="3200" dirty="0">
              <a:solidFill>
                <a:srgbClr val="00FFFF"/>
              </a:solidFill>
            </a:endParaRPr>
          </a:p>
        </p:txBody>
      </p:sp>
      <p:sp>
        <p:nvSpPr>
          <p:cNvPr id="6" name="Content Placeholder 2"/>
          <p:cNvSpPr txBox="1">
            <a:spLocks/>
          </p:cNvSpPr>
          <p:nvPr/>
        </p:nvSpPr>
        <p:spPr>
          <a:xfrm>
            <a:off x="228600" y="990599"/>
            <a:ext cx="8153400" cy="549592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We are now using </a:t>
            </a:r>
            <a:r>
              <a:rPr lang="en-US" sz="1800" b="1" dirty="0" err="1" smtClean="0"/>
              <a:t>WiFiMulti</a:t>
            </a:r>
            <a:r>
              <a:rPr lang="en-US" sz="1800" b="1" dirty="0" smtClean="0"/>
              <a:t>, which allows us to specify multiple SSID’s (wireless networks) that our displays will try to connect to; whichever has the strongest signal will win. This means we can take our display different places and it will still work (as long as we know the network credentials in advance)</a:t>
            </a:r>
            <a:br>
              <a:rPr lang="en-US" sz="1800" b="1" dirty="0" smtClean="0"/>
            </a:br>
            <a:r>
              <a:rPr lang="en-US" sz="1400" b="1" dirty="0">
                <a:solidFill>
                  <a:srgbClr val="FFFF00"/>
                </a:solidFill>
                <a:latin typeface="Consolas" panose="020B0609020204030204" pitchFamily="49" charset="0"/>
                <a:cs typeface="Consolas" panose="020B0609020204030204" pitchFamily="49" charset="0"/>
              </a:rPr>
              <a:t>ESP8266WiFiMulti </a:t>
            </a:r>
            <a:r>
              <a:rPr lang="en-US" sz="1400" b="1" dirty="0" err="1">
                <a:solidFill>
                  <a:srgbClr val="FFFF00"/>
                </a:solidFill>
                <a:latin typeface="Consolas" panose="020B0609020204030204" pitchFamily="49" charset="0"/>
                <a:cs typeface="Consolas" panose="020B0609020204030204" pitchFamily="49" charset="0"/>
              </a:rPr>
              <a:t>wifiMulti</a:t>
            </a:r>
            <a:r>
              <a:rPr lang="en-US" sz="1400" b="1" dirty="0" smtClean="0">
                <a:solidFill>
                  <a:srgbClr val="FFFF00"/>
                </a:solidFill>
                <a:latin typeface="Consolas" panose="020B0609020204030204" pitchFamily="49" charset="0"/>
                <a:cs typeface="Consolas" panose="020B0609020204030204" pitchFamily="49" charset="0"/>
              </a:rPr>
              <a:t>;</a:t>
            </a:r>
            <a:endParaRPr lang="en-US" sz="1400" b="1" dirty="0" smtClean="0"/>
          </a:p>
          <a:p>
            <a:pPr>
              <a:spcBef>
                <a:spcPts val="1200"/>
              </a:spcBef>
            </a:pPr>
            <a:r>
              <a:rPr lang="en-US" sz="1800" b="1" dirty="0" smtClean="0"/>
              <a:t>This is how we set </a:t>
            </a:r>
            <a:r>
              <a:rPr lang="en-US" sz="1800" b="1" dirty="0" err="1" smtClean="0"/>
              <a:t>WiFi</a:t>
            </a:r>
            <a:r>
              <a:rPr lang="en-US" sz="1800" b="1" dirty="0" smtClean="0"/>
              <a:t> for “connect to an existing station”:</a:t>
            </a:r>
            <a:br>
              <a:rPr lang="en-US" sz="1800" b="1" dirty="0" smtClean="0"/>
            </a:br>
            <a:r>
              <a:rPr lang="en-US" sz="1600" b="1" dirty="0" err="1">
                <a:solidFill>
                  <a:srgbClr val="FFFF00"/>
                </a:solidFill>
                <a:latin typeface="Consolas" panose="020B0609020204030204" pitchFamily="49" charset="0"/>
                <a:cs typeface="Consolas" panose="020B0609020204030204" pitchFamily="49" charset="0"/>
              </a:rPr>
              <a:t>WiFi.mode</a:t>
            </a:r>
            <a:r>
              <a:rPr lang="en-US" sz="1600" b="1" dirty="0">
                <a:solidFill>
                  <a:srgbClr val="FFFF00"/>
                </a:solidFill>
                <a:latin typeface="Consolas" panose="020B0609020204030204" pitchFamily="49" charset="0"/>
                <a:cs typeface="Consolas" panose="020B0609020204030204" pitchFamily="49" charset="0"/>
              </a:rPr>
              <a:t>(WIFI_STA</a:t>
            </a:r>
            <a:r>
              <a:rPr lang="en-US" sz="1600" b="1" dirty="0" smtClean="0">
                <a:solidFill>
                  <a:srgbClr val="FFFF00"/>
                </a:solidFill>
                <a:latin typeface="Consolas" panose="020B0609020204030204" pitchFamily="49" charset="0"/>
                <a:cs typeface="Consolas" panose="020B0609020204030204" pitchFamily="49" charset="0"/>
              </a:rPr>
              <a:t>);</a:t>
            </a:r>
            <a:endParaRPr lang="en-US" sz="1800" b="1" dirty="0" smtClean="0"/>
          </a:p>
          <a:p>
            <a:pPr>
              <a:spcBef>
                <a:spcPts val="1200"/>
              </a:spcBef>
            </a:pPr>
            <a:r>
              <a:rPr lang="en-US" sz="1800" b="1" dirty="0" smtClean="0"/>
              <a:t>The </a:t>
            </a:r>
            <a:r>
              <a:rPr lang="en-US" sz="1800" b="1" dirty="0"/>
              <a:t>while() loop will keep looping as long as </a:t>
            </a:r>
            <a:r>
              <a:rPr lang="en-US" sz="1800" b="1" dirty="0" err="1"/>
              <a:t>WiFi.status</a:t>
            </a:r>
            <a:r>
              <a:rPr lang="en-US" sz="1800" b="1" dirty="0"/>
              <a:t>() is other than WL_CONNECTED. The loop will exit only if the status changes to WL_CONNECTED</a:t>
            </a:r>
            <a:r>
              <a:rPr lang="en-US" sz="1800" b="1" dirty="0" smtClean="0"/>
              <a:t>.</a:t>
            </a:r>
          </a:p>
          <a:p>
            <a:pPr>
              <a:spcBef>
                <a:spcPts val="1200"/>
              </a:spcBef>
            </a:pPr>
            <a:r>
              <a:rPr lang="en-US" sz="1800" b="1" dirty="0" smtClean="0"/>
              <a:t>Once the ESP8266 connects, we print out the SSID that it ended up using:</a:t>
            </a:r>
            <a:r>
              <a:rPr lang="en-US" sz="1800" b="1" dirty="0"/>
              <a:t/>
            </a:r>
            <a:br>
              <a:rPr lang="en-US" sz="1800" b="1" dirty="0"/>
            </a:br>
            <a:r>
              <a:rPr lang="en-US" sz="1800" b="1" dirty="0" smtClean="0"/>
              <a:t>	</a:t>
            </a:r>
            <a:r>
              <a:rPr lang="en-US" sz="1500" b="1" dirty="0" err="1" smtClean="0">
                <a:solidFill>
                  <a:srgbClr val="FFFF00"/>
                </a:solidFill>
                <a:latin typeface="Consolas" panose="020B0609020204030204" pitchFamily="49" charset="0"/>
                <a:cs typeface="Consolas" panose="020B0609020204030204" pitchFamily="49" charset="0"/>
              </a:rPr>
              <a:t>Serial.print</a:t>
            </a:r>
            <a:r>
              <a:rPr lang="en-US" sz="1500" b="1" dirty="0">
                <a:solidFill>
                  <a:srgbClr val="FFFF00"/>
                </a:solidFill>
                <a:latin typeface="Consolas" panose="020B0609020204030204" pitchFamily="49" charset="0"/>
                <a:cs typeface="Consolas" panose="020B0609020204030204" pitchFamily="49" charset="0"/>
              </a:rPr>
              <a:t>("</a:t>
            </a:r>
            <a:r>
              <a:rPr lang="en-US" sz="1500" b="1" dirty="0" err="1">
                <a:solidFill>
                  <a:srgbClr val="FFFF00"/>
                </a:solidFill>
                <a:latin typeface="Consolas" panose="020B0609020204030204" pitchFamily="49" charset="0"/>
                <a:cs typeface="Consolas" panose="020B0609020204030204" pitchFamily="49" charset="0"/>
              </a:rPr>
              <a:t>WiFi</a:t>
            </a:r>
            <a:r>
              <a:rPr lang="en-US" sz="1500" b="1" dirty="0">
                <a:solidFill>
                  <a:srgbClr val="FFFF00"/>
                </a:solidFill>
                <a:latin typeface="Consolas" panose="020B0609020204030204" pitchFamily="49" charset="0"/>
                <a:cs typeface="Consolas" panose="020B0609020204030204" pitchFamily="49" charset="0"/>
              </a:rPr>
              <a:t> SSID: </a:t>
            </a:r>
            <a:r>
              <a:rPr lang="en-US" sz="1500" b="1" dirty="0" smtClean="0">
                <a:solidFill>
                  <a:srgbClr val="FFFF00"/>
                </a:solidFill>
                <a:latin typeface="Consolas" panose="020B0609020204030204" pitchFamily="49" charset="0"/>
                <a:cs typeface="Consolas" panose="020B0609020204030204" pitchFamily="49" charset="0"/>
              </a:rPr>
              <a:t>");</a:t>
            </a:r>
            <a:br>
              <a:rPr lang="en-US" sz="1500" b="1" dirty="0" smtClean="0">
                <a:solidFill>
                  <a:srgbClr val="FFFF00"/>
                </a:solidFill>
                <a:latin typeface="Consolas" panose="020B0609020204030204" pitchFamily="49" charset="0"/>
                <a:cs typeface="Consolas" panose="020B0609020204030204" pitchFamily="49" charset="0"/>
              </a:rPr>
            </a:br>
            <a:r>
              <a:rPr lang="en-US" sz="1500" b="1" dirty="0" smtClean="0">
                <a:solidFill>
                  <a:srgbClr val="FFFF00"/>
                </a:solidFill>
                <a:latin typeface="Consolas" panose="020B0609020204030204" pitchFamily="49" charset="0"/>
                <a:cs typeface="Consolas" panose="020B0609020204030204" pitchFamily="49" charset="0"/>
              </a:rPr>
              <a:t>	</a:t>
            </a:r>
            <a:r>
              <a:rPr lang="en-US" sz="1500" b="1" dirty="0" err="1" smtClean="0">
                <a:solidFill>
                  <a:srgbClr val="FFFF00"/>
                </a:solidFill>
                <a:latin typeface="Consolas" panose="020B0609020204030204" pitchFamily="49" charset="0"/>
                <a:cs typeface="Consolas" panose="020B0609020204030204" pitchFamily="49" charset="0"/>
              </a:rPr>
              <a:t>Serial.println</a:t>
            </a:r>
            <a:r>
              <a:rPr lang="en-US" sz="1500" b="1" dirty="0" smtClean="0">
                <a:solidFill>
                  <a:srgbClr val="FFFF00"/>
                </a:solidFill>
                <a:latin typeface="Consolas" panose="020B0609020204030204" pitchFamily="49" charset="0"/>
                <a:cs typeface="Consolas" panose="020B0609020204030204" pitchFamily="49" charset="0"/>
              </a:rPr>
              <a:t>(</a:t>
            </a:r>
            <a:r>
              <a:rPr lang="en-US" sz="1500" b="1" dirty="0" err="1" smtClean="0">
                <a:solidFill>
                  <a:srgbClr val="FFFF00"/>
                </a:solidFill>
                <a:latin typeface="Consolas" panose="020B0609020204030204" pitchFamily="49" charset="0"/>
                <a:cs typeface="Consolas" panose="020B0609020204030204" pitchFamily="49" charset="0"/>
              </a:rPr>
              <a:t>WiFi.SSID</a:t>
            </a:r>
            <a:r>
              <a:rPr lang="en-US" sz="1500" b="1" dirty="0" smtClean="0">
                <a:solidFill>
                  <a:srgbClr val="FFFF00"/>
                </a:solidFill>
                <a:latin typeface="Consolas" panose="020B0609020204030204" pitchFamily="49" charset="0"/>
                <a:cs typeface="Consolas" panose="020B0609020204030204" pitchFamily="49" charset="0"/>
              </a:rPr>
              <a:t>());</a:t>
            </a:r>
            <a:endParaRPr lang="en-US" sz="1800" b="1" dirty="0" smtClean="0"/>
          </a:p>
          <a:p>
            <a:pPr>
              <a:spcBef>
                <a:spcPts val="1200"/>
              </a:spcBef>
            </a:pPr>
            <a:r>
              <a:rPr lang="en-US" sz="1800" b="1" dirty="0" smtClean="0"/>
              <a:t>When we connect to a webserver, we need to know it’s IP address. This statement prints to the Serial Monitor the IP address assigned to our ESP8266 by the </a:t>
            </a:r>
            <a:r>
              <a:rPr lang="en-US" sz="1800" b="1" dirty="0" err="1" smtClean="0"/>
              <a:t>WiFi</a:t>
            </a:r>
            <a:r>
              <a:rPr lang="en-US" sz="1800" b="1" dirty="0" smtClean="0"/>
              <a:t> network:</a:t>
            </a:r>
            <a:r>
              <a:rPr lang="en-US" sz="1800" b="1" dirty="0"/>
              <a:t/>
            </a:r>
            <a:br>
              <a:rPr lang="en-US" sz="1800" b="1" dirty="0"/>
            </a:br>
            <a:r>
              <a:rPr lang="en-US" sz="1800" b="1" dirty="0" smtClean="0"/>
              <a:t>	</a:t>
            </a:r>
            <a:r>
              <a:rPr lang="en-US" sz="1400" b="1" dirty="0" err="1" smtClean="0">
                <a:solidFill>
                  <a:srgbClr val="FFFF00"/>
                </a:solidFill>
                <a:latin typeface="Consolas" panose="020B0609020204030204" pitchFamily="49" charset="0"/>
                <a:cs typeface="Consolas" panose="020B0609020204030204" pitchFamily="49" charset="0"/>
              </a:rPr>
              <a:t>Serial.println</a:t>
            </a:r>
            <a:r>
              <a:rPr lang="en-US" sz="1400" b="1" dirty="0" smtClean="0">
                <a:solidFill>
                  <a:srgbClr val="FFFF00"/>
                </a:solidFill>
                <a:latin typeface="Consolas" panose="020B0609020204030204" pitchFamily="49" charset="0"/>
                <a:cs typeface="Consolas" panose="020B0609020204030204" pitchFamily="49" charset="0"/>
              </a:rPr>
              <a:t>(</a:t>
            </a:r>
            <a:r>
              <a:rPr lang="en-US" sz="1400" b="1" dirty="0" err="1" smtClean="0">
                <a:solidFill>
                  <a:srgbClr val="FFFF00"/>
                </a:solidFill>
                <a:latin typeface="Consolas" panose="020B0609020204030204" pitchFamily="49" charset="0"/>
                <a:cs typeface="Consolas" panose="020B0609020204030204" pitchFamily="49" charset="0"/>
              </a:rPr>
              <a:t>WiFi.localIP</a:t>
            </a:r>
            <a:r>
              <a:rPr lang="en-US" sz="1400" b="1" dirty="0">
                <a:solidFill>
                  <a:srgbClr val="FFFF00"/>
                </a:solidFill>
                <a:latin typeface="Consolas" panose="020B0609020204030204" pitchFamily="49" charset="0"/>
                <a:cs typeface="Consolas" panose="020B0609020204030204" pitchFamily="49" charset="0"/>
              </a:rPr>
              <a:t>());</a:t>
            </a:r>
            <a:endParaRPr lang="en-US" sz="1800" b="1" dirty="0">
              <a:solidFill>
                <a:srgbClr val="FFFF00"/>
              </a:solidFill>
              <a:latin typeface="Consolas" panose="020B0609020204030204" pitchFamily="49" charset="0"/>
              <a:cs typeface="Consolas" panose="020B0609020204030204" pitchFamily="49" charset="0"/>
            </a:endParaRPr>
          </a:p>
        </p:txBody>
      </p:sp>
      <p:sp>
        <p:nvSpPr>
          <p:cNvPr id="3" name="AutoShape 2" descr="6.1. File System Abstractions — Operating Systems Study Gu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2564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ESP8266 </a:t>
            </a:r>
            <a:r>
              <a:rPr lang="en-US" sz="3200" dirty="0" err="1" smtClean="0"/>
              <a:t>WiFi</a:t>
            </a:r>
            <a:r>
              <a:rPr lang="en-US" sz="3200" dirty="0" smtClean="0"/>
              <a:t> (cont.)</a:t>
            </a:r>
            <a:endParaRPr lang="en-US" sz="3200" dirty="0">
              <a:solidFill>
                <a:srgbClr val="00FFFF"/>
              </a:solidFill>
            </a:endParaRPr>
          </a:p>
        </p:txBody>
      </p:sp>
      <p:sp>
        <p:nvSpPr>
          <p:cNvPr id="6" name="Content Placeholder 2"/>
          <p:cNvSpPr txBox="1">
            <a:spLocks/>
          </p:cNvSpPr>
          <p:nvPr/>
        </p:nvSpPr>
        <p:spPr>
          <a:xfrm>
            <a:off x="228600" y="990599"/>
            <a:ext cx="8153400" cy="54959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If we want to show the IP address on our dot matrix displays, more steps are involved. This is because the </a:t>
            </a:r>
            <a:r>
              <a:rPr lang="en-US" sz="1800" b="1" dirty="0" err="1" smtClean="0"/>
              <a:t>IPaddress</a:t>
            </a:r>
            <a:r>
              <a:rPr lang="en-US" sz="1800" b="1" dirty="0" smtClean="0"/>
              <a:t> data type is in actuality a complex, multifarious C++ class– a class which </a:t>
            </a:r>
            <a:r>
              <a:rPr lang="en-US" sz="1800" b="1" dirty="0" err="1" smtClean="0"/>
              <a:t>Serial.Println</a:t>
            </a:r>
            <a:r>
              <a:rPr lang="en-US" sz="1800" b="1" dirty="0" smtClean="0"/>
              <a:t>() knows how to handle, but </a:t>
            </a:r>
            <a:r>
              <a:rPr lang="en-US" sz="1800" b="1" dirty="0" err="1" smtClean="0"/>
              <a:t>MD_Parola</a:t>
            </a:r>
            <a:r>
              <a:rPr lang="en-US" sz="1800" b="1" dirty="0" smtClean="0"/>
              <a:t> does not.</a:t>
            </a:r>
            <a:endParaRPr lang="en-US" sz="1400" b="1" dirty="0" smtClean="0"/>
          </a:p>
          <a:p>
            <a:pPr>
              <a:spcBef>
                <a:spcPts val="1200"/>
              </a:spcBef>
            </a:pPr>
            <a:r>
              <a:rPr lang="en-US" sz="1800" b="1" dirty="0" smtClean="0"/>
              <a:t>So we have to convert the </a:t>
            </a:r>
            <a:r>
              <a:rPr lang="en-US" sz="1800" b="1" dirty="0" err="1" smtClean="0"/>
              <a:t>Ipaddress</a:t>
            </a:r>
            <a:r>
              <a:rPr lang="en-US" sz="1800" b="1" dirty="0" smtClean="0"/>
              <a:t> data structure into an array of char– a string– which </a:t>
            </a:r>
            <a:r>
              <a:rPr lang="en-US" sz="1800" b="1" dirty="0" err="1" smtClean="0"/>
              <a:t>MD_Parola</a:t>
            </a:r>
            <a:r>
              <a:rPr lang="en-US" sz="1800" b="1" dirty="0" smtClean="0"/>
              <a:t> will accept</a:t>
            </a:r>
          </a:p>
          <a:p>
            <a:pPr>
              <a:spcBef>
                <a:spcPts val="1200"/>
              </a:spcBef>
            </a:pPr>
            <a:r>
              <a:rPr lang="en-US" sz="1800" b="1" dirty="0" smtClean="0"/>
              <a:t>The incantation for this </a:t>
            </a:r>
            <a:r>
              <a:rPr lang="en-US" sz="1800" b="1" dirty="0"/>
              <a:t>conversion is:</a:t>
            </a:r>
            <a:br>
              <a:rPr lang="en-US" sz="1800" b="1" dirty="0"/>
            </a:br>
            <a:r>
              <a:rPr lang="en-US" sz="1800" b="1" dirty="0" smtClean="0"/>
              <a:t>	</a:t>
            </a:r>
            <a:r>
              <a:rPr lang="en-US" sz="1800" b="1" dirty="0" smtClean="0">
                <a:solidFill>
                  <a:srgbClr val="FFFF00"/>
                </a:solidFill>
                <a:latin typeface="Consolas" panose="020B0609020204030204" pitchFamily="49" charset="0"/>
                <a:cs typeface="Consolas" panose="020B0609020204030204" pitchFamily="49" charset="0"/>
              </a:rPr>
              <a:t>char </a:t>
            </a:r>
            <a:r>
              <a:rPr lang="en-US" sz="1800" b="1" dirty="0" err="1">
                <a:solidFill>
                  <a:srgbClr val="FFFF00"/>
                </a:solidFill>
                <a:latin typeface="Consolas" panose="020B0609020204030204" pitchFamily="49" charset="0"/>
                <a:cs typeface="Consolas" panose="020B0609020204030204" pitchFamily="49" charset="0"/>
              </a:rPr>
              <a:t>ipaddrbuffer</a:t>
            </a:r>
            <a:r>
              <a:rPr lang="en-US" sz="1800" b="1" dirty="0">
                <a:solidFill>
                  <a:srgbClr val="FFFF00"/>
                </a:solidFill>
                <a:latin typeface="Consolas" panose="020B0609020204030204" pitchFamily="49" charset="0"/>
                <a:cs typeface="Consolas" panose="020B0609020204030204" pitchFamily="49" charset="0"/>
              </a:rPr>
              <a:t>[20];</a:t>
            </a:r>
            <a:r>
              <a:rPr lang="en-US" sz="1800" b="1" dirty="0"/>
              <a:t> </a:t>
            </a:r>
            <a:br>
              <a:rPr lang="en-US" sz="1800" b="1" dirty="0"/>
            </a:br>
            <a:r>
              <a:rPr lang="en-US" sz="1800" b="1" dirty="0" smtClean="0"/>
              <a:t>	</a:t>
            </a:r>
            <a:r>
              <a:rPr lang="en-US" sz="1600" b="1" dirty="0" err="1" smtClean="0">
                <a:solidFill>
                  <a:srgbClr val="FFFF00"/>
                </a:solidFill>
                <a:latin typeface="Consolas" panose="020B0609020204030204" pitchFamily="49" charset="0"/>
                <a:cs typeface="Consolas" panose="020B0609020204030204" pitchFamily="49" charset="0"/>
              </a:rPr>
              <a:t>sprintf</a:t>
            </a:r>
            <a:r>
              <a:rPr lang="en-US" sz="1600" b="1" dirty="0" smtClean="0">
                <a:solidFill>
                  <a:srgbClr val="FFFF00"/>
                </a:solidFill>
                <a:latin typeface="Consolas" panose="020B0609020204030204" pitchFamily="49" charset="0"/>
                <a:cs typeface="Consolas" panose="020B0609020204030204" pitchFamily="49" charset="0"/>
              </a:rPr>
              <a:t>(</a:t>
            </a:r>
            <a:r>
              <a:rPr lang="en-US" sz="1600" b="1" dirty="0" err="1" smtClean="0">
                <a:solidFill>
                  <a:srgbClr val="FFFF00"/>
                </a:solidFill>
                <a:latin typeface="Consolas" panose="020B0609020204030204" pitchFamily="49" charset="0"/>
                <a:cs typeface="Consolas" panose="020B0609020204030204" pitchFamily="49" charset="0"/>
              </a:rPr>
              <a:t>ipaddrbuffer</a:t>
            </a:r>
            <a:r>
              <a:rPr lang="en-US" sz="1600" b="1" dirty="0">
                <a:solidFill>
                  <a:srgbClr val="FFFF00"/>
                </a:solidFill>
                <a:latin typeface="Consolas" panose="020B0609020204030204" pitchFamily="49" charset="0"/>
                <a:cs typeface="Consolas" panose="020B0609020204030204" pitchFamily="49" charset="0"/>
              </a:rPr>
              <a:t>,"%s",</a:t>
            </a:r>
            <a:r>
              <a:rPr lang="en-US" sz="1600" b="1" dirty="0" err="1">
                <a:solidFill>
                  <a:srgbClr val="FFFF00"/>
                </a:solidFill>
                <a:latin typeface="Consolas" panose="020B0609020204030204" pitchFamily="49" charset="0"/>
                <a:cs typeface="Consolas" panose="020B0609020204030204" pitchFamily="49" charset="0"/>
              </a:rPr>
              <a:t>WiFi.localIP</a:t>
            </a:r>
            <a:r>
              <a:rPr lang="en-US" sz="1600" b="1" dirty="0">
                <a:solidFill>
                  <a:srgbClr val="FFFF00"/>
                </a:solidFill>
                <a:latin typeface="Consolas" panose="020B0609020204030204" pitchFamily="49" charset="0"/>
                <a:cs typeface="Consolas" panose="020B0609020204030204" pitchFamily="49" charset="0"/>
              </a:rPr>
              <a:t>().</a:t>
            </a:r>
            <a:r>
              <a:rPr lang="en-US" sz="1600" b="1" dirty="0" err="1">
                <a:solidFill>
                  <a:srgbClr val="FFFF00"/>
                </a:solidFill>
                <a:latin typeface="Consolas" panose="020B0609020204030204" pitchFamily="49" charset="0"/>
                <a:cs typeface="Consolas" panose="020B0609020204030204" pitchFamily="49" charset="0"/>
              </a:rPr>
              <a:t>toString</a:t>
            </a:r>
            <a:r>
              <a:rPr lang="en-US" sz="1600" b="1" dirty="0">
                <a:solidFill>
                  <a:srgbClr val="FFFF00"/>
                </a:solidFill>
                <a:latin typeface="Consolas" panose="020B0609020204030204" pitchFamily="49" charset="0"/>
                <a:cs typeface="Consolas" panose="020B0609020204030204" pitchFamily="49" charset="0"/>
              </a:rPr>
              <a:t>().</a:t>
            </a:r>
            <a:r>
              <a:rPr lang="en-US" sz="1600" b="1" dirty="0" err="1">
                <a:solidFill>
                  <a:srgbClr val="FFFF00"/>
                </a:solidFill>
                <a:latin typeface="Consolas" panose="020B0609020204030204" pitchFamily="49" charset="0"/>
                <a:cs typeface="Consolas" panose="020B0609020204030204" pitchFamily="49" charset="0"/>
              </a:rPr>
              <a:t>c_str</a:t>
            </a:r>
            <a:r>
              <a:rPr lang="en-US" sz="1600" b="1" dirty="0">
                <a:solidFill>
                  <a:srgbClr val="FFFF00"/>
                </a:solidFill>
                <a:latin typeface="Consolas" panose="020B0609020204030204" pitchFamily="49" charset="0"/>
                <a:cs typeface="Consolas" panose="020B0609020204030204" pitchFamily="49" charset="0"/>
              </a:rPr>
              <a:t>());</a:t>
            </a:r>
            <a:endParaRPr lang="en-US" sz="1800" b="1" dirty="0" smtClean="0">
              <a:solidFill>
                <a:srgbClr val="FFFF00"/>
              </a:solidFill>
              <a:latin typeface="Consolas" panose="020B0609020204030204" pitchFamily="49" charset="0"/>
              <a:cs typeface="Consolas" panose="020B0609020204030204" pitchFamily="49" charset="0"/>
            </a:endParaRPr>
          </a:p>
          <a:p>
            <a:pPr>
              <a:spcBef>
                <a:spcPts val="1200"/>
              </a:spcBef>
            </a:pPr>
            <a:r>
              <a:rPr lang="en-US" sz="1800" b="1" dirty="0" smtClean="0"/>
              <a:t>Once we have the IP address as a string in </a:t>
            </a:r>
            <a:r>
              <a:rPr lang="en-US" sz="1800" b="1" dirty="0" err="1" smtClean="0"/>
              <a:t>ipaddrbuffer</a:t>
            </a:r>
            <a:r>
              <a:rPr lang="en-US" sz="1800" b="1" dirty="0" smtClean="0"/>
              <a:t>, we can display it with </a:t>
            </a:r>
            <a:r>
              <a:rPr lang="en-US" sz="1800" b="1" dirty="0" err="1" smtClean="0"/>
              <a:t>MD_Parola</a:t>
            </a:r>
            <a:r>
              <a:rPr lang="en-US" sz="1800" b="1" dirty="0" smtClean="0"/>
              <a:t>:</a:t>
            </a:r>
            <a:br>
              <a:rPr lang="en-US" sz="1800" b="1" dirty="0" smtClean="0"/>
            </a:br>
            <a:r>
              <a:rPr lang="en-US" sz="1500" b="1" dirty="0" smtClean="0">
                <a:solidFill>
                  <a:srgbClr val="FFFF00"/>
                </a:solidFill>
                <a:latin typeface="Consolas" panose="020B0609020204030204" pitchFamily="49" charset="0"/>
                <a:cs typeface="Consolas" panose="020B0609020204030204" pitchFamily="49" charset="0"/>
              </a:rPr>
              <a:t>if(</a:t>
            </a:r>
            <a:r>
              <a:rPr lang="en-US" sz="1500" b="1" dirty="0" err="1" smtClean="0">
                <a:solidFill>
                  <a:srgbClr val="FFFF00"/>
                </a:solidFill>
                <a:latin typeface="Consolas" panose="020B0609020204030204" pitchFamily="49" charset="0"/>
                <a:cs typeface="Consolas" panose="020B0609020204030204" pitchFamily="49" charset="0"/>
              </a:rPr>
              <a:t>pmx.displayAnimate</a:t>
            </a:r>
            <a:r>
              <a:rPr lang="en-US" sz="1500" b="1" dirty="0" smtClean="0">
                <a:solidFill>
                  <a:srgbClr val="FFFF00"/>
                </a:solidFill>
                <a:latin typeface="Consolas" panose="020B0609020204030204" pitchFamily="49" charset="0"/>
                <a:cs typeface="Consolas" panose="020B0609020204030204" pitchFamily="49" charset="0"/>
              </a:rPr>
              <a:t>())</a:t>
            </a:r>
            <a:br>
              <a:rPr lang="en-US" sz="1500" b="1" dirty="0" smtClean="0">
                <a:solidFill>
                  <a:srgbClr val="FFFF00"/>
                </a:solidFill>
                <a:latin typeface="Consolas" panose="020B0609020204030204" pitchFamily="49" charset="0"/>
                <a:cs typeface="Consolas" panose="020B0609020204030204" pitchFamily="49" charset="0"/>
              </a:rPr>
            </a:br>
            <a:r>
              <a:rPr lang="en-US" sz="1500" b="1" dirty="0" smtClean="0">
                <a:solidFill>
                  <a:srgbClr val="FFFF00"/>
                </a:solidFill>
                <a:latin typeface="Consolas" panose="020B0609020204030204" pitchFamily="49" charset="0"/>
                <a:cs typeface="Consolas" panose="020B0609020204030204" pitchFamily="49" charset="0"/>
              </a:rPr>
              <a:t>{</a:t>
            </a:r>
            <a:br>
              <a:rPr lang="en-US" sz="1500" b="1" dirty="0" smtClean="0">
                <a:solidFill>
                  <a:srgbClr val="FFFF00"/>
                </a:solidFill>
                <a:latin typeface="Consolas" panose="020B0609020204030204" pitchFamily="49" charset="0"/>
                <a:cs typeface="Consolas" panose="020B0609020204030204" pitchFamily="49" charset="0"/>
              </a:rPr>
            </a:br>
            <a:r>
              <a:rPr lang="en-US" sz="1500" b="1" dirty="0" smtClean="0">
                <a:solidFill>
                  <a:srgbClr val="FFFF00"/>
                </a:solidFill>
                <a:latin typeface="Consolas" panose="020B0609020204030204" pitchFamily="49" charset="0"/>
                <a:cs typeface="Consolas" panose="020B0609020204030204" pitchFamily="49" charset="0"/>
              </a:rPr>
              <a:t>	</a:t>
            </a:r>
            <a:r>
              <a:rPr lang="en-US" sz="1500" b="1" dirty="0" err="1" smtClean="0">
                <a:solidFill>
                  <a:srgbClr val="FFFF00"/>
                </a:solidFill>
                <a:latin typeface="Consolas" panose="020B0609020204030204" pitchFamily="49" charset="0"/>
                <a:cs typeface="Consolas" panose="020B0609020204030204" pitchFamily="49" charset="0"/>
              </a:rPr>
              <a:t>pmx.displayText</a:t>
            </a:r>
            <a:r>
              <a:rPr lang="en-US" sz="1500" b="1" dirty="0" smtClean="0">
                <a:solidFill>
                  <a:srgbClr val="FFFF00"/>
                </a:solidFill>
                <a:latin typeface="Consolas" panose="020B0609020204030204" pitchFamily="49" charset="0"/>
                <a:cs typeface="Consolas" panose="020B0609020204030204" pitchFamily="49" charset="0"/>
              </a:rPr>
              <a:t>(ipaddrbuffer,PA_CENTER,50,0,PA_SCROLL_LEFT,PA_SCROLL_LEFT);</a:t>
            </a:r>
            <a:br>
              <a:rPr lang="en-US" sz="1500" b="1" dirty="0" smtClean="0">
                <a:solidFill>
                  <a:srgbClr val="FFFF00"/>
                </a:solidFill>
                <a:latin typeface="Consolas" panose="020B0609020204030204" pitchFamily="49" charset="0"/>
                <a:cs typeface="Consolas" panose="020B0609020204030204" pitchFamily="49" charset="0"/>
              </a:rPr>
            </a:br>
            <a:r>
              <a:rPr lang="en-US" sz="1500" b="1" dirty="0" smtClean="0">
                <a:solidFill>
                  <a:srgbClr val="FFFF00"/>
                </a:solidFill>
                <a:latin typeface="Consolas" panose="020B0609020204030204" pitchFamily="49" charset="0"/>
                <a:cs typeface="Consolas" panose="020B0609020204030204" pitchFamily="49" charset="0"/>
              </a:rPr>
              <a:t>     yield();</a:t>
            </a:r>
            <a:br>
              <a:rPr lang="en-US" sz="1500" b="1" dirty="0" smtClean="0">
                <a:solidFill>
                  <a:srgbClr val="FFFF00"/>
                </a:solidFill>
                <a:latin typeface="Consolas" panose="020B0609020204030204" pitchFamily="49" charset="0"/>
                <a:cs typeface="Consolas" panose="020B0609020204030204" pitchFamily="49" charset="0"/>
              </a:rPr>
            </a:br>
            <a:r>
              <a:rPr lang="en-US" sz="1500" b="1" dirty="0" smtClean="0">
                <a:solidFill>
                  <a:srgbClr val="FFFF00"/>
                </a:solidFill>
                <a:latin typeface="Consolas" panose="020B0609020204030204" pitchFamily="49" charset="0"/>
                <a:cs typeface="Consolas" panose="020B0609020204030204" pitchFamily="49" charset="0"/>
              </a:rPr>
              <a:t>}</a:t>
            </a:r>
            <a:endParaRPr lang="en-US" sz="1800" b="1" dirty="0">
              <a:solidFill>
                <a:srgbClr val="FFFF00"/>
              </a:solidFill>
              <a:latin typeface="Consolas" panose="020B0609020204030204" pitchFamily="49" charset="0"/>
              <a:cs typeface="Consolas" panose="020B0609020204030204" pitchFamily="49" charset="0"/>
            </a:endParaRPr>
          </a:p>
        </p:txBody>
      </p:sp>
      <p:sp>
        <p:nvSpPr>
          <p:cNvPr id="3" name="AutoShape 2" descr="6.1. File System Abstractions — Operating Systems Study Gu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66924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Basic Web Operation</a:t>
            </a:r>
            <a:endParaRPr lang="en-US" sz="3200" dirty="0">
              <a:solidFill>
                <a:srgbClr val="00FFFF"/>
              </a:solidFill>
            </a:endParaRPr>
          </a:p>
        </p:txBody>
      </p:sp>
      <p:sp>
        <p:nvSpPr>
          <p:cNvPr id="6" name="Content Placeholder 2"/>
          <p:cNvSpPr txBox="1">
            <a:spLocks/>
          </p:cNvSpPr>
          <p:nvPr/>
        </p:nvSpPr>
        <p:spPr>
          <a:xfrm>
            <a:off x="228600" y="990599"/>
            <a:ext cx="8686800" cy="28956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b="1" dirty="0" smtClean="0"/>
              <a:t>The World Wide Web (WWW), runs on a network protocol called Hypertext Transfer Protocol (HTTP)</a:t>
            </a:r>
            <a:endParaRPr lang="en-US" sz="2000" b="1" dirty="0" smtClean="0"/>
          </a:p>
          <a:p>
            <a:pPr>
              <a:spcBef>
                <a:spcPts val="1200"/>
              </a:spcBef>
            </a:pPr>
            <a:r>
              <a:rPr lang="en-US" sz="2400" b="1" dirty="0" smtClean="0"/>
              <a:t>HTTP describes how clients, which are requestors, can obtain content from servers, which are content providers</a:t>
            </a:r>
          </a:p>
          <a:p>
            <a:pPr>
              <a:spcBef>
                <a:spcPts val="1200"/>
              </a:spcBef>
            </a:pPr>
            <a:r>
              <a:rPr lang="en-US" sz="2400" b="1" dirty="0" smtClean="0"/>
              <a:t>Thus, HTTP uses a </a:t>
            </a:r>
            <a:r>
              <a:rPr lang="en-US" sz="2400" b="1" i="1" dirty="0" smtClean="0"/>
              <a:t>client-server</a:t>
            </a:r>
            <a:r>
              <a:rPr lang="en-US" sz="2400" b="1" dirty="0" smtClean="0"/>
              <a:t> communication model</a:t>
            </a:r>
            <a:endParaRPr lang="en-US" sz="2400" b="1" dirty="0" smtClean="0"/>
          </a:p>
          <a:p>
            <a:pPr marL="0" indent="0">
              <a:spcBef>
                <a:spcPts val="1200"/>
              </a:spcBef>
              <a:buNone/>
            </a:pPr>
            <a:endParaRPr lang="en-US" sz="2400" b="1" dirty="0"/>
          </a:p>
        </p:txBody>
      </p:sp>
      <p:sp>
        <p:nvSpPr>
          <p:cNvPr id="3" name="AutoShape 2" descr="6.1. File System Abstractions — Operating Systems Study Gu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3795667"/>
            <a:ext cx="533400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3879011"/>
            <a:ext cx="2731482"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5800" y="5567317"/>
            <a:ext cx="4191000"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51295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HTTP Operation</a:t>
            </a:r>
            <a:endParaRPr lang="en-US" sz="3200" dirty="0">
              <a:solidFill>
                <a:srgbClr val="00FFFF"/>
              </a:solidFill>
            </a:endParaRPr>
          </a:p>
        </p:txBody>
      </p:sp>
      <p:sp>
        <p:nvSpPr>
          <p:cNvPr id="6" name="Content Placeholder 2"/>
          <p:cNvSpPr txBox="1">
            <a:spLocks/>
          </p:cNvSpPr>
          <p:nvPr/>
        </p:nvSpPr>
        <p:spPr>
          <a:xfrm>
            <a:off x="228600" y="1295400"/>
            <a:ext cx="2133600" cy="48863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HTTP has several modes </a:t>
            </a:r>
            <a:r>
              <a:rPr lang="en-US" sz="1800" b="1" dirty="0" smtClean="0"/>
              <a:t>which clients and servers use to exchange data</a:t>
            </a:r>
            <a:endParaRPr lang="en-US" sz="1800" b="1" dirty="0" smtClean="0"/>
          </a:p>
          <a:p>
            <a:pPr>
              <a:spcBef>
                <a:spcPts val="1200"/>
              </a:spcBef>
            </a:pPr>
            <a:r>
              <a:rPr lang="en-US" sz="1800" b="1" dirty="0" smtClean="0"/>
              <a:t>Which mode is used has to be mutually agreed upon (negotiated)</a:t>
            </a:r>
          </a:p>
          <a:p>
            <a:pPr>
              <a:spcBef>
                <a:spcPts val="1200"/>
              </a:spcBef>
            </a:pPr>
            <a:r>
              <a:rPr lang="en-US" sz="1800" b="1" dirty="0" smtClean="0"/>
              <a:t>Certain modes are designed for this negotiation</a:t>
            </a:r>
            <a:endParaRPr lang="en-US" sz="1800" b="1" dirty="0"/>
          </a:p>
          <a:p>
            <a:pPr marL="0" indent="0">
              <a:spcBef>
                <a:spcPts val="1200"/>
              </a:spcBef>
              <a:buNone/>
            </a:pPr>
            <a:endParaRPr lang="en-US" sz="1800" b="1" dirty="0"/>
          </a:p>
        </p:txBody>
      </p:sp>
      <p:sp>
        <p:nvSpPr>
          <p:cNvPr id="3" name="AutoShape 2" descr="6.1. File System Abstractions — Operating Systems Study Gui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95400"/>
            <a:ext cx="651169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2045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err="1" smtClean="0"/>
              <a:t>HyperText</a:t>
            </a:r>
            <a:r>
              <a:rPr lang="en-US" sz="3200" dirty="0" smtClean="0"/>
              <a:t> Markup Language - HTML</a:t>
            </a:r>
            <a:endParaRPr lang="en-US" sz="3200" dirty="0">
              <a:solidFill>
                <a:srgbClr val="00FFFF"/>
              </a:solidFill>
            </a:endParaRPr>
          </a:p>
        </p:txBody>
      </p:sp>
      <p:sp>
        <p:nvSpPr>
          <p:cNvPr id="5" name="Content Placeholder 2"/>
          <p:cNvSpPr txBox="1">
            <a:spLocks/>
          </p:cNvSpPr>
          <p:nvPr/>
        </p:nvSpPr>
        <p:spPr>
          <a:xfrm>
            <a:off x="457200" y="1219200"/>
            <a:ext cx="8077200" cy="2362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There is a specific document format that must be used by all webservers and clients, called HTML</a:t>
            </a:r>
            <a:endParaRPr lang="en-US" sz="1800" b="1" dirty="0" smtClean="0"/>
          </a:p>
          <a:p>
            <a:pPr>
              <a:spcBef>
                <a:spcPts val="1200"/>
              </a:spcBef>
            </a:pPr>
            <a:r>
              <a:rPr lang="en-US" sz="1800" b="1" dirty="0" smtClean="0"/>
              <a:t>HTML is a formal </a:t>
            </a:r>
            <a:r>
              <a:rPr lang="en-US" sz="1800" b="1" i="1" dirty="0" smtClean="0"/>
              <a:t>markup language</a:t>
            </a:r>
            <a:r>
              <a:rPr lang="en-US" sz="1800" b="1" dirty="0" smtClean="0"/>
              <a:t>– a </a:t>
            </a:r>
            <a:r>
              <a:rPr lang="en-US" sz="1800" b="1" dirty="0" err="1" smtClean="0"/>
              <a:t>metagrammar</a:t>
            </a:r>
            <a:r>
              <a:rPr lang="en-US" sz="1800" b="1" dirty="0" smtClean="0"/>
              <a:t> and container notation that is used to “wrap” other content in “tags”</a:t>
            </a:r>
            <a:endParaRPr lang="en-US" sz="1800" b="1" dirty="0" smtClean="0"/>
          </a:p>
          <a:p>
            <a:pPr>
              <a:spcBef>
                <a:spcPts val="1200"/>
              </a:spcBef>
            </a:pPr>
            <a:r>
              <a:rPr lang="en-US" sz="1800" b="1" dirty="0" smtClean="0"/>
              <a:t>Using tags to delineate different types of content gives the web servers and clients a </a:t>
            </a:r>
            <a:r>
              <a:rPr lang="en-US" sz="1800" b="1" i="1" dirty="0" smtClean="0"/>
              <a:t>very </a:t>
            </a:r>
            <a:r>
              <a:rPr lang="en-US" sz="1800" b="1" dirty="0" smtClean="0"/>
              <a:t>limited lexical understanding of that content</a:t>
            </a:r>
            <a:endParaRPr lang="en-US" sz="1800" b="1"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0"/>
            <a:ext cx="3933825"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14600" y="6074268"/>
            <a:ext cx="3478196" cy="369332"/>
          </a:xfrm>
          <a:prstGeom prst="rect">
            <a:avLst/>
          </a:prstGeom>
          <a:noFill/>
        </p:spPr>
        <p:txBody>
          <a:bodyPr wrap="none" rtlCol="0">
            <a:spAutoFit/>
          </a:bodyPr>
          <a:lstStyle/>
          <a:p>
            <a:r>
              <a:rPr lang="en-US" dirty="0" smtClean="0">
                <a:solidFill>
                  <a:srgbClr val="00FFFF"/>
                </a:solidFill>
                <a:latin typeface="Arial Black" panose="020B0A04020102020204" pitchFamily="34" charset="0"/>
              </a:rPr>
              <a:t>VERY basic HTML markup</a:t>
            </a:r>
            <a:endParaRPr lang="en-US" dirty="0">
              <a:solidFill>
                <a:srgbClr val="00FFFF"/>
              </a:solidFill>
              <a:latin typeface="Arial Black" panose="020B0A04020102020204" pitchFamily="34" charset="0"/>
            </a:endParaRPr>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025" y="3812969"/>
            <a:ext cx="3981609" cy="2120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67471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3200" dirty="0" smtClean="0"/>
              <a:t>Web Page Structure</a:t>
            </a:r>
            <a:endParaRPr lang="en-US" sz="3200" dirty="0">
              <a:solidFill>
                <a:srgbClr val="00FFFF"/>
              </a:solidFill>
            </a:endParaRPr>
          </a:p>
        </p:txBody>
      </p:sp>
      <p:sp>
        <p:nvSpPr>
          <p:cNvPr id="5" name="Content Placeholder 2"/>
          <p:cNvSpPr txBox="1">
            <a:spLocks/>
          </p:cNvSpPr>
          <p:nvPr/>
        </p:nvSpPr>
        <p:spPr>
          <a:xfrm>
            <a:off x="457200" y="1219200"/>
            <a:ext cx="3657600" cy="37338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dirty="0" smtClean="0"/>
              <a:t>HTML web pages use a very formal structure</a:t>
            </a:r>
          </a:p>
          <a:p>
            <a:pPr>
              <a:spcBef>
                <a:spcPts val="1200"/>
              </a:spcBef>
            </a:pPr>
            <a:r>
              <a:rPr lang="en-US" dirty="0" smtClean="0"/>
              <a:t>This structure is hierarchical</a:t>
            </a:r>
          </a:p>
          <a:p>
            <a:pPr>
              <a:spcBef>
                <a:spcPts val="1200"/>
              </a:spcBef>
            </a:pPr>
            <a:r>
              <a:rPr lang="en-US" dirty="0" smtClean="0"/>
              <a:t>The elements of the hierarchy are nested, some inside others</a:t>
            </a:r>
            <a:endParaRPr lang="en-US"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973455"/>
            <a:ext cx="4191000" cy="2912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076735"/>
            <a:ext cx="2771775"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4517" y="4038600"/>
            <a:ext cx="4276725"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7356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Bare Bones Web Page Structure</a:t>
            </a:r>
            <a:endParaRPr lang="en-US" sz="2800" dirty="0">
              <a:solidFill>
                <a:srgbClr val="00FFFF"/>
              </a:solidFill>
            </a:endParaRPr>
          </a:p>
        </p:txBody>
      </p:sp>
      <p:sp>
        <p:nvSpPr>
          <p:cNvPr id="3" name="AutoShape 2" descr="Adding the Basic HTML Document Tr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2895600" y="990600"/>
            <a:ext cx="1903085" cy="1384995"/>
          </a:xfrm>
          <a:prstGeom prst="rect">
            <a:avLst/>
          </a:prstGeom>
          <a:noFill/>
        </p:spPr>
        <p:txBody>
          <a:bodyPr wrap="none" rtlCol="0">
            <a:spAutoFit/>
          </a:bodyPr>
          <a:lstStyle/>
          <a:p>
            <a:r>
              <a:rPr lang="en-US" sz="1400" dirty="0">
                <a:solidFill>
                  <a:srgbClr val="FFFF00"/>
                </a:solidFill>
                <a:latin typeface="Consolas" panose="020B0609020204030204" pitchFamily="49" charset="0"/>
                <a:cs typeface="Consolas" panose="020B0609020204030204" pitchFamily="49" charset="0"/>
              </a:rPr>
              <a:t>&lt;html&gt; </a:t>
            </a:r>
            <a:endParaRPr lang="en-US" sz="1400" dirty="0" smtClean="0">
              <a:solidFill>
                <a:srgbClr val="FFFF00"/>
              </a:solidFill>
              <a:latin typeface="Consolas" panose="020B0609020204030204" pitchFamily="49" charset="0"/>
              <a:cs typeface="Consolas" panose="020B0609020204030204" pitchFamily="49" charset="0"/>
            </a:endParaRPr>
          </a:p>
          <a:p>
            <a:r>
              <a:rPr lang="en-US" sz="1400" dirty="0">
                <a:solidFill>
                  <a:srgbClr val="FFFF00"/>
                </a:solidFill>
                <a:latin typeface="Consolas" panose="020B0609020204030204" pitchFamily="49" charset="0"/>
                <a:cs typeface="Consolas" panose="020B0609020204030204" pitchFamily="49" charset="0"/>
              </a:rPr>
              <a:t>	</a:t>
            </a:r>
            <a:r>
              <a:rPr lang="en-US" sz="1400" dirty="0" smtClean="0">
                <a:solidFill>
                  <a:srgbClr val="FFFF00"/>
                </a:solidFill>
                <a:latin typeface="Consolas" panose="020B0609020204030204" pitchFamily="49" charset="0"/>
                <a:cs typeface="Consolas" panose="020B0609020204030204" pitchFamily="49" charset="0"/>
              </a:rPr>
              <a:t>&lt;</a:t>
            </a:r>
            <a:r>
              <a:rPr lang="en-US" sz="1400" dirty="0">
                <a:solidFill>
                  <a:srgbClr val="FFFF00"/>
                </a:solidFill>
                <a:latin typeface="Consolas" panose="020B0609020204030204" pitchFamily="49" charset="0"/>
                <a:cs typeface="Consolas" panose="020B0609020204030204" pitchFamily="49" charset="0"/>
              </a:rPr>
              <a:t>head&gt; </a:t>
            </a:r>
            <a:endParaRPr lang="en-US" sz="1400" dirty="0" smtClean="0">
              <a:solidFill>
                <a:srgbClr val="FFFF00"/>
              </a:solidFill>
              <a:latin typeface="Consolas" panose="020B0609020204030204" pitchFamily="49" charset="0"/>
              <a:cs typeface="Consolas" panose="020B0609020204030204" pitchFamily="49" charset="0"/>
            </a:endParaRPr>
          </a:p>
          <a:p>
            <a:r>
              <a:rPr lang="en-US" sz="1400" dirty="0">
                <a:solidFill>
                  <a:srgbClr val="FFFF00"/>
                </a:solidFill>
                <a:latin typeface="Consolas" panose="020B0609020204030204" pitchFamily="49" charset="0"/>
                <a:cs typeface="Consolas" panose="020B0609020204030204" pitchFamily="49" charset="0"/>
              </a:rPr>
              <a:t>	</a:t>
            </a:r>
            <a:r>
              <a:rPr lang="en-US" sz="1400" dirty="0" smtClean="0">
                <a:solidFill>
                  <a:srgbClr val="FFFF00"/>
                </a:solidFill>
                <a:latin typeface="Consolas" panose="020B0609020204030204" pitchFamily="49" charset="0"/>
                <a:cs typeface="Consolas" panose="020B0609020204030204" pitchFamily="49" charset="0"/>
              </a:rPr>
              <a:t>&lt;/</a:t>
            </a:r>
            <a:r>
              <a:rPr lang="en-US" sz="1400" dirty="0">
                <a:solidFill>
                  <a:srgbClr val="FFFF00"/>
                </a:solidFill>
                <a:latin typeface="Consolas" panose="020B0609020204030204" pitchFamily="49" charset="0"/>
                <a:cs typeface="Consolas" panose="020B0609020204030204" pitchFamily="49" charset="0"/>
              </a:rPr>
              <a:t>head&gt; </a:t>
            </a:r>
            <a:endParaRPr lang="en-US" sz="1400" dirty="0" smtClean="0">
              <a:solidFill>
                <a:srgbClr val="FFFF00"/>
              </a:solidFill>
              <a:latin typeface="Consolas" panose="020B0609020204030204" pitchFamily="49" charset="0"/>
              <a:cs typeface="Consolas" panose="020B0609020204030204" pitchFamily="49" charset="0"/>
            </a:endParaRPr>
          </a:p>
          <a:p>
            <a:r>
              <a:rPr lang="en-US" sz="1400" dirty="0">
                <a:solidFill>
                  <a:srgbClr val="FFFF00"/>
                </a:solidFill>
                <a:latin typeface="Consolas" panose="020B0609020204030204" pitchFamily="49" charset="0"/>
                <a:cs typeface="Consolas" panose="020B0609020204030204" pitchFamily="49" charset="0"/>
              </a:rPr>
              <a:t>	</a:t>
            </a:r>
            <a:r>
              <a:rPr lang="en-US" sz="1400" dirty="0" smtClean="0">
                <a:solidFill>
                  <a:srgbClr val="FFFF00"/>
                </a:solidFill>
                <a:latin typeface="Consolas" panose="020B0609020204030204" pitchFamily="49" charset="0"/>
                <a:cs typeface="Consolas" panose="020B0609020204030204" pitchFamily="49" charset="0"/>
              </a:rPr>
              <a:t>&lt;</a:t>
            </a:r>
            <a:r>
              <a:rPr lang="en-US" sz="1400" dirty="0">
                <a:solidFill>
                  <a:srgbClr val="FFFF00"/>
                </a:solidFill>
                <a:latin typeface="Consolas" panose="020B0609020204030204" pitchFamily="49" charset="0"/>
                <a:cs typeface="Consolas" panose="020B0609020204030204" pitchFamily="49" charset="0"/>
              </a:rPr>
              <a:t>body&gt; </a:t>
            </a:r>
            <a:endParaRPr lang="en-US" sz="1400" dirty="0" smtClean="0">
              <a:solidFill>
                <a:srgbClr val="FFFF00"/>
              </a:solidFill>
              <a:latin typeface="Consolas" panose="020B0609020204030204" pitchFamily="49" charset="0"/>
              <a:cs typeface="Consolas" panose="020B0609020204030204" pitchFamily="49" charset="0"/>
            </a:endParaRPr>
          </a:p>
          <a:p>
            <a:r>
              <a:rPr lang="en-US" sz="1400" dirty="0">
                <a:solidFill>
                  <a:srgbClr val="FFFF00"/>
                </a:solidFill>
                <a:latin typeface="Consolas" panose="020B0609020204030204" pitchFamily="49" charset="0"/>
                <a:cs typeface="Consolas" panose="020B0609020204030204" pitchFamily="49" charset="0"/>
              </a:rPr>
              <a:t>	</a:t>
            </a:r>
            <a:r>
              <a:rPr lang="en-US" sz="1400" dirty="0" smtClean="0">
                <a:solidFill>
                  <a:srgbClr val="FFFF00"/>
                </a:solidFill>
                <a:latin typeface="Consolas" panose="020B0609020204030204" pitchFamily="49" charset="0"/>
                <a:cs typeface="Consolas" panose="020B0609020204030204" pitchFamily="49" charset="0"/>
              </a:rPr>
              <a:t>&lt;/</a:t>
            </a:r>
            <a:r>
              <a:rPr lang="en-US" sz="1400" dirty="0">
                <a:solidFill>
                  <a:srgbClr val="FFFF00"/>
                </a:solidFill>
                <a:latin typeface="Consolas" panose="020B0609020204030204" pitchFamily="49" charset="0"/>
                <a:cs typeface="Consolas" panose="020B0609020204030204" pitchFamily="49" charset="0"/>
              </a:rPr>
              <a:t>body&gt; </a:t>
            </a:r>
            <a:endParaRPr lang="en-US" sz="1400" dirty="0" smtClean="0">
              <a:solidFill>
                <a:srgbClr val="FFFF00"/>
              </a:solidFill>
              <a:latin typeface="Consolas" panose="020B0609020204030204" pitchFamily="49" charset="0"/>
              <a:cs typeface="Consolas" panose="020B0609020204030204" pitchFamily="49" charset="0"/>
            </a:endParaRPr>
          </a:p>
          <a:p>
            <a:r>
              <a:rPr lang="en-US" sz="1400" dirty="0" smtClean="0">
                <a:solidFill>
                  <a:srgbClr val="FFFF00"/>
                </a:solidFill>
                <a:latin typeface="Consolas" panose="020B0609020204030204" pitchFamily="49" charset="0"/>
                <a:cs typeface="Consolas" panose="020B0609020204030204" pitchFamily="49" charset="0"/>
              </a:rPr>
              <a:t>&lt;/</a:t>
            </a:r>
            <a:r>
              <a:rPr lang="en-US" sz="1400" dirty="0">
                <a:solidFill>
                  <a:srgbClr val="FFFF00"/>
                </a:solidFill>
                <a:latin typeface="Consolas" panose="020B0609020204030204" pitchFamily="49" charset="0"/>
                <a:cs typeface="Consolas" panose="020B0609020204030204" pitchFamily="49" charset="0"/>
              </a:rPr>
              <a:t>html&gt;</a:t>
            </a:r>
          </a:p>
        </p:txBody>
      </p:sp>
      <p:sp>
        <p:nvSpPr>
          <p:cNvPr id="7" name="TextBox 6"/>
          <p:cNvSpPr txBox="1"/>
          <p:nvPr/>
        </p:nvSpPr>
        <p:spPr>
          <a:xfrm>
            <a:off x="2895600" y="2666762"/>
            <a:ext cx="3464410" cy="1600438"/>
          </a:xfrm>
          <a:prstGeom prst="rect">
            <a:avLst/>
          </a:prstGeom>
          <a:noFill/>
        </p:spPr>
        <p:txBody>
          <a:bodyPr wrap="none" rtlCol="0">
            <a:spAutoFit/>
          </a:bodyPr>
          <a:lstStyle/>
          <a:p>
            <a:r>
              <a:rPr lang="en-US" sz="1400" dirty="0">
                <a:solidFill>
                  <a:srgbClr val="FFFF00"/>
                </a:solidFill>
                <a:latin typeface="Consolas" panose="020B0609020204030204" pitchFamily="49" charset="0"/>
                <a:cs typeface="Consolas" panose="020B0609020204030204" pitchFamily="49" charset="0"/>
              </a:rPr>
              <a:t>&lt;html&gt;</a:t>
            </a:r>
          </a:p>
          <a:p>
            <a:r>
              <a:rPr lang="en-US" sz="1400" dirty="0">
                <a:solidFill>
                  <a:srgbClr val="FFFF00"/>
                </a:solidFill>
                <a:latin typeface="Consolas" panose="020B0609020204030204" pitchFamily="49" charset="0"/>
                <a:cs typeface="Consolas" panose="020B0609020204030204" pitchFamily="49" charset="0"/>
              </a:rPr>
              <a:t>  &lt;head&gt;</a:t>
            </a:r>
          </a:p>
          <a:p>
            <a:r>
              <a:rPr lang="en-US" sz="1400" dirty="0">
                <a:solidFill>
                  <a:srgbClr val="FFFF00"/>
                </a:solidFill>
                <a:latin typeface="Consolas" panose="020B0609020204030204" pitchFamily="49" charset="0"/>
                <a:cs typeface="Consolas" panose="020B0609020204030204" pitchFamily="49" charset="0"/>
              </a:rPr>
              <a:t>    &lt;</a:t>
            </a:r>
            <a:r>
              <a:rPr lang="en-US" sz="1400" dirty="0" smtClean="0">
                <a:solidFill>
                  <a:srgbClr val="FFFF00"/>
                </a:solidFill>
                <a:latin typeface="Consolas" panose="020B0609020204030204" pitchFamily="49" charset="0"/>
                <a:cs typeface="Consolas" panose="020B0609020204030204" pitchFamily="49" charset="0"/>
              </a:rPr>
              <a:t>title&gt;SEICHE </a:t>
            </a:r>
            <a:r>
              <a:rPr lang="en-US" sz="1400" dirty="0">
                <a:solidFill>
                  <a:srgbClr val="FFFF00"/>
                </a:solidFill>
                <a:latin typeface="Consolas" panose="020B0609020204030204" pitchFamily="49" charset="0"/>
                <a:cs typeface="Consolas" panose="020B0609020204030204" pitchFamily="49" charset="0"/>
              </a:rPr>
              <a:t>Website&lt;/title&gt;</a:t>
            </a:r>
          </a:p>
          <a:p>
            <a:r>
              <a:rPr lang="en-US" sz="1400" dirty="0">
                <a:solidFill>
                  <a:srgbClr val="FFFF00"/>
                </a:solidFill>
                <a:latin typeface="Consolas" panose="020B0609020204030204" pitchFamily="49" charset="0"/>
                <a:cs typeface="Consolas" panose="020B0609020204030204" pitchFamily="49" charset="0"/>
              </a:rPr>
              <a:t>  &lt;/head&gt;</a:t>
            </a:r>
          </a:p>
          <a:p>
            <a:r>
              <a:rPr lang="en-US" sz="1400" dirty="0">
                <a:solidFill>
                  <a:srgbClr val="FFFF00"/>
                </a:solidFill>
                <a:latin typeface="Consolas" panose="020B0609020204030204" pitchFamily="49" charset="0"/>
                <a:cs typeface="Consolas" panose="020B0609020204030204" pitchFamily="49" charset="0"/>
              </a:rPr>
              <a:t>  &lt;body</a:t>
            </a:r>
            <a:r>
              <a:rPr lang="en-US" sz="1400" dirty="0" smtClean="0">
                <a:solidFill>
                  <a:srgbClr val="FFFF00"/>
                </a:solidFill>
                <a:latin typeface="Consolas" panose="020B0609020204030204" pitchFamily="49" charset="0"/>
                <a:cs typeface="Consolas" panose="020B0609020204030204" pitchFamily="49" charset="0"/>
              </a:rPr>
              <a:t>&gt;</a:t>
            </a:r>
            <a:endParaRPr lang="en-US" sz="1400" dirty="0">
              <a:solidFill>
                <a:srgbClr val="FFFF00"/>
              </a:solidFill>
              <a:latin typeface="Consolas" panose="020B0609020204030204" pitchFamily="49" charset="0"/>
              <a:cs typeface="Consolas" panose="020B0609020204030204" pitchFamily="49" charset="0"/>
            </a:endParaRPr>
          </a:p>
          <a:p>
            <a:r>
              <a:rPr lang="en-US" sz="1400" dirty="0">
                <a:solidFill>
                  <a:srgbClr val="FFFF00"/>
                </a:solidFill>
                <a:latin typeface="Consolas" panose="020B0609020204030204" pitchFamily="49" charset="0"/>
                <a:cs typeface="Consolas" panose="020B0609020204030204" pitchFamily="49" charset="0"/>
              </a:rPr>
              <a:t>  &lt;/body&gt;</a:t>
            </a:r>
          </a:p>
          <a:p>
            <a:r>
              <a:rPr lang="en-US" sz="1400" dirty="0">
                <a:solidFill>
                  <a:srgbClr val="FFFF00"/>
                </a:solidFill>
                <a:latin typeface="Consolas" panose="020B0609020204030204" pitchFamily="49" charset="0"/>
                <a:cs typeface="Consolas" panose="020B0609020204030204" pitchFamily="49" charset="0"/>
              </a:rPr>
              <a:t>&lt;/html&gt;</a:t>
            </a:r>
          </a:p>
        </p:txBody>
      </p:sp>
      <p:sp>
        <p:nvSpPr>
          <p:cNvPr id="8" name="TextBox 7"/>
          <p:cNvSpPr txBox="1"/>
          <p:nvPr/>
        </p:nvSpPr>
        <p:spPr>
          <a:xfrm>
            <a:off x="3733800" y="4667699"/>
            <a:ext cx="3861955" cy="1815882"/>
          </a:xfrm>
          <a:prstGeom prst="rect">
            <a:avLst/>
          </a:prstGeom>
          <a:noFill/>
        </p:spPr>
        <p:txBody>
          <a:bodyPr wrap="none" rtlCol="0">
            <a:spAutoFit/>
          </a:bodyPr>
          <a:lstStyle/>
          <a:p>
            <a:r>
              <a:rPr lang="en-US" sz="1400" dirty="0">
                <a:solidFill>
                  <a:srgbClr val="FFFF00"/>
                </a:solidFill>
                <a:latin typeface="Consolas" panose="020B0609020204030204" pitchFamily="49" charset="0"/>
                <a:cs typeface="Consolas" panose="020B0609020204030204" pitchFamily="49" charset="0"/>
              </a:rPr>
              <a:t>&lt;html&gt;</a:t>
            </a:r>
          </a:p>
          <a:p>
            <a:r>
              <a:rPr lang="en-US" sz="1400" dirty="0">
                <a:solidFill>
                  <a:srgbClr val="FFFF00"/>
                </a:solidFill>
                <a:latin typeface="Consolas" panose="020B0609020204030204" pitchFamily="49" charset="0"/>
                <a:cs typeface="Consolas" panose="020B0609020204030204" pitchFamily="49" charset="0"/>
              </a:rPr>
              <a:t>  &lt;head&gt;</a:t>
            </a:r>
          </a:p>
          <a:p>
            <a:r>
              <a:rPr lang="en-US" sz="1400" dirty="0">
                <a:solidFill>
                  <a:srgbClr val="FFFF00"/>
                </a:solidFill>
                <a:latin typeface="Consolas" panose="020B0609020204030204" pitchFamily="49" charset="0"/>
                <a:cs typeface="Consolas" panose="020B0609020204030204" pitchFamily="49" charset="0"/>
              </a:rPr>
              <a:t>    &lt;</a:t>
            </a:r>
            <a:r>
              <a:rPr lang="en-US" sz="1400" dirty="0" smtClean="0">
                <a:solidFill>
                  <a:srgbClr val="FFFF00"/>
                </a:solidFill>
                <a:latin typeface="Consolas" panose="020B0609020204030204" pitchFamily="49" charset="0"/>
                <a:cs typeface="Consolas" panose="020B0609020204030204" pitchFamily="49" charset="0"/>
              </a:rPr>
              <a:t>title&gt;SEICHE </a:t>
            </a:r>
            <a:r>
              <a:rPr lang="en-US" sz="1400" dirty="0">
                <a:solidFill>
                  <a:srgbClr val="FFFF00"/>
                </a:solidFill>
                <a:latin typeface="Consolas" panose="020B0609020204030204" pitchFamily="49" charset="0"/>
                <a:cs typeface="Consolas" panose="020B0609020204030204" pitchFamily="49" charset="0"/>
              </a:rPr>
              <a:t>Website&lt;/title&gt;</a:t>
            </a:r>
          </a:p>
          <a:p>
            <a:r>
              <a:rPr lang="en-US" sz="1400" dirty="0">
                <a:solidFill>
                  <a:srgbClr val="FFFF00"/>
                </a:solidFill>
                <a:latin typeface="Consolas" panose="020B0609020204030204" pitchFamily="49" charset="0"/>
                <a:cs typeface="Consolas" panose="020B0609020204030204" pitchFamily="49" charset="0"/>
              </a:rPr>
              <a:t>  &lt;/head&gt;</a:t>
            </a:r>
          </a:p>
          <a:p>
            <a:r>
              <a:rPr lang="en-US" sz="1400" dirty="0">
                <a:solidFill>
                  <a:srgbClr val="FFFF00"/>
                </a:solidFill>
                <a:latin typeface="Consolas" panose="020B0609020204030204" pitchFamily="49" charset="0"/>
                <a:cs typeface="Consolas" panose="020B0609020204030204" pitchFamily="49" charset="0"/>
              </a:rPr>
              <a:t>  &lt;body&gt;</a:t>
            </a:r>
          </a:p>
          <a:p>
            <a:r>
              <a:rPr lang="en-US" sz="1400" dirty="0">
                <a:solidFill>
                  <a:srgbClr val="FFFF00"/>
                </a:solidFill>
                <a:latin typeface="Consolas" panose="020B0609020204030204" pitchFamily="49" charset="0"/>
                <a:cs typeface="Consolas" panose="020B0609020204030204" pitchFamily="49" charset="0"/>
              </a:rPr>
              <a:t>    &lt;h1&gt;Welcome to </a:t>
            </a:r>
            <a:r>
              <a:rPr lang="en-US" sz="1400" dirty="0" smtClean="0">
                <a:solidFill>
                  <a:srgbClr val="FFFF00"/>
                </a:solidFill>
                <a:latin typeface="Consolas" panose="020B0609020204030204" pitchFamily="49" charset="0"/>
                <a:cs typeface="Consolas" panose="020B0609020204030204" pitchFamily="49" charset="0"/>
              </a:rPr>
              <a:t>our </a:t>
            </a:r>
            <a:r>
              <a:rPr lang="en-US" sz="1400" dirty="0">
                <a:solidFill>
                  <a:srgbClr val="FFFF00"/>
                </a:solidFill>
                <a:latin typeface="Consolas" panose="020B0609020204030204" pitchFamily="49" charset="0"/>
                <a:cs typeface="Consolas" panose="020B0609020204030204" pitchFamily="49" charset="0"/>
              </a:rPr>
              <a:t>web page!&lt;/h1&gt;</a:t>
            </a:r>
          </a:p>
          <a:p>
            <a:r>
              <a:rPr lang="en-US" sz="1400" dirty="0">
                <a:solidFill>
                  <a:srgbClr val="FFFF00"/>
                </a:solidFill>
                <a:latin typeface="Consolas" panose="020B0609020204030204" pitchFamily="49" charset="0"/>
                <a:cs typeface="Consolas" panose="020B0609020204030204" pitchFamily="49" charset="0"/>
              </a:rPr>
              <a:t>  &lt;/body&gt;</a:t>
            </a:r>
          </a:p>
          <a:p>
            <a:r>
              <a:rPr lang="en-US" sz="1400" dirty="0">
                <a:solidFill>
                  <a:srgbClr val="FFFF00"/>
                </a:solidFill>
                <a:latin typeface="Consolas" panose="020B0609020204030204" pitchFamily="49" charset="0"/>
                <a:cs typeface="Consolas" panose="020B0609020204030204" pitchFamily="49" charset="0"/>
              </a:rPr>
              <a:t>&lt;/html&gt;</a:t>
            </a: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09" y="849876"/>
            <a:ext cx="2304391" cy="1740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2667000"/>
            <a:ext cx="2342734" cy="1685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419838"/>
            <a:ext cx="3215546" cy="2311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ontent Placeholder 2"/>
          <p:cNvSpPr txBox="1">
            <a:spLocks/>
          </p:cNvSpPr>
          <p:nvPr/>
        </p:nvSpPr>
        <p:spPr>
          <a:xfrm>
            <a:off x="5105400" y="1285107"/>
            <a:ext cx="3048000" cy="8704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000" b="1" dirty="0" smtClean="0">
                <a:solidFill>
                  <a:srgbClr val="00FFFF"/>
                </a:solidFill>
              </a:rPr>
              <a:t>Absolute minimum; no content</a:t>
            </a:r>
            <a:endParaRPr lang="en-US" sz="2000" b="1" dirty="0" smtClean="0">
              <a:solidFill>
                <a:srgbClr val="00FFFF"/>
              </a:solidFill>
            </a:endParaRPr>
          </a:p>
        </p:txBody>
      </p:sp>
      <p:sp>
        <p:nvSpPr>
          <p:cNvPr id="13" name="Content Placeholder 2"/>
          <p:cNvSpPr txBox="1">
            <a:spLocks/>
          </p:cNvSpPr>
          <p:nvPr/>
        </p:nvSpPr>
        <p:spPr>
          <a:xfrm>
            <a:off x="6705600" y="2375595"/>
            <a:ext cx="2133600" cy="18482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000" b="1" dirty="0" smtClean="0">
                <a:solidFill>
                  <a:srgbClr val="00FFFF"/>
                </a:solidFill>
              </a:rPr>
              <a:t>Just a title; title displays differently in different browsers</a:t>
            </a:r>
            <a:endParaRPr lang="en-US" sz="2000" b="1" dirty="0" smtClean="0">
              <a:solidFill>
                <a:srgbClr val="00FFFF"/>
              </a:solidFill>
            </a:endParaRPr>
          </a:p>
        </p:txBody>
      </p:sp>
      <p:sp>
        <p:nvSpPr>
          <p:cNvPr id="14" name="Content Placeholder 2"/>
          <p:cNvSpPr txBox="1">
            <a:spLocks/>
          </p:cNvSpPr>
          <p:nvPr/>
        </p:nvSpPr>
        <p:spPr>
          <a:xfrm>
            <a:off x="7467599" y="4800600"/>
            <a:ext cx="1524001" cy="1523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000" b="1" dirty="0" smtClean="0">
                <a:solidFill>
                  <a:srgbClr val="00FFFF"/>
                </a:solidFill>
              </a:rPr>
              <a:t>Both a title and a header</a:t>
            </a:r>
            <a:endParaRPr lang="en-US" sz="2000" b="1" dirty="0" smtClean="0">
              <a:solidFill>
                <a:srgbClr val="00FFFF"/>
              </a:solidFill>
            </a:endParaRPr>
          </a:p>
        </p:txBody>
      </p:sp>
    </p:spTree>
    <p:extLst>
      <p:ext uri="{BB962C8B-B14F-4D97-AF65-F5344CB8AC3E}">
        <p14:creationId xmlns:p14="http://schemas.microsoft.com/office/powerpoint/2010/main" val="24739829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54762"/>
          </a:xfrm>
        </p:spPr>
        <p:txBody>
          <a:bodyPr/>
          <a:lstStyle/>
          <a:p>
            <a:r>
              <a:rPr lang="en-US" sz="7200" dirty="0" smtClean="0"/>
              <a:t>REMINDER</a:t>
            </a:r>
            <a:r>
              <a:rPr lang="en-US" sz="2400" dirty="0" smtClean="0"/>
              <a:t/>
            </a:r>
            <a:br>
              <a:rPr lang="en-US" sz="2400" dirty="0" smtClean="0"/>
            </a:br>
            <a:r>
              <a:rPr lang="en-US" sz="4000" dirty="0" smtClean="0">
                <a:solidFill>
                  <a:srgbClr val="FFFF00"/>
                </a:solidFill>
              </a:rPr>
              <a:t>YOU </a:t>
            </a:r>
            <a:r>
              <a:rPr lang="en-US" sz="4000" u="sng" dirty="0" smtClean="0">
                <a:solidFill>
                  <a:srgbClr val="FFFF00"/>
                </a:solidFill>
              </a:rPr>
              <a:t>MUST</a:t>
            </a:r>
            <a:r>
              <a:rPr lang="en-US" sz="4000" dirty="0" smtClean="0">
                <a:solidFill>
                  <a:srgbClr val="FFFF00"/>
                </a:solidFill>
              </a:rPr>
              <a:t> HAVE A </a:t>
            </a:r>
            <a:r>
              <a:rPr lang="en-US" sz="4000" i="1" dirty="0" smtClean="0">
                <a:solidFill>
                  <a:srgbClr val="FFFF00"/>
                </a:solidFill>
              </a:rPr>
              <a:t>WORKING</a:t>
            </a:r>
            <a:r>
              <a:rPr lang="en-US" sz="4000" dirty="0" smtClean="0">
                <a:solidFill>
                  <a:srgbClr val="FFFF00"/>
                </a:solidFill>
              </a:rPr>
              <a:t> LED MATRIX DISPLAY TO TAKE THIS CLASS!</a:t>
            </a:r>
            <a:br>
              <a:rPr lang="en-US" sz="4000" dirty="0" smtClean="0">
                <a:solidFill>
                  <a:srgbClr val="FFFF00"/>
                </a:solidFill>
              </a:rPr>
            </a:br>
            <a:r>
              <a:rPr lang="en-US" sz="4000" dirty="0" smtClean="0"/>
              <a:t/>
            </a:r>
            <a:br>
              <a:rPr lang="en-US" sz="4000" dirty="0" smtClean="0"/>
            </a:br>
            <a:r>
              <a:rPr lang="en-US" sz="3200" dirty="0" smtClean="0"/>
              <a:t>If displays are lost or damaged, replacements are $70 with 1-week lead time for replacement</a:t>
            </a:r>
            <a:r>
              <a:rPr lang="en-US" sz="4000" dirty="0" smtClean="0"/>
              <a:t/>
            </a:r>
            <a:br>
              <a:rPr lang="en-US" sz="4000" dirty="0" smtClean="0"/>
            </a:br>
            <a:endParaRPr lang="en-US" sz="2400" dirty="0"/>
          </a:p>
        </p:txBody>
      </p:sp>
    </p:spTree>
    <p:extLst>
      <p:ext uri="{BB962C8B-B14F-4D97-AF65-F5344CB8AC3E}">
        <p14:creationId xmlns:p14="http://schemas.microsoft.com/office/powerpoint/2010/main" val="4014658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639762"/>
          </a:xfrm>
        </p:spPr>
        <p:txBody>
          <a:bodyPr/>
          <a:lstStyle/>
          <a:p>
            <a:r>
              <a:rPr lang="en-US" sz="2800" dirty="0" smtClean="0"/>
              <a:t>CLASS EXERCISE</a:t>
            </a:r>
            <a:endParaRPr lang="en-US" sz="2800" dirty="0">
              <a:solidFill>
                <a:srgbClr val="00FFFF"/>
              </a:solidFill>
            </a:endParaRPr>
          </a:p>
        </p:txBody>
      </p:sp>
      <p:sp>
        <p:nvSpPr>
          <p:cNvPr id="5" name="Content Placeholder 2"/>
          <p:cNvSpPr txBox="1">
            <a:spLocks/>
          </p:cNvSpPr>
          <p:nvPr/>
        </p:nvSpPr>
        <p:spPr>
          <a:xfrm>
            <a:off x="457200" y="990600"/>
            <a:ext cx="7772400" cy="556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b="1" dirty="0" smtClean="0"/>
              <a:t>Using either VS Code, Kate (Linux), or Notepad (Windows), create a new web page, seiche4.html, in your class directory. [Hint: You can just open seiche3.html and then Save As </a:t>
            </a:r>
            <a:r>
              <a:rPr lang="en-US" sz="2400" b="1" dirty="0" smtClean="0">
                <a:sym typeface="Wingdings" panose="05000000000000000000" pitchFamily="2" charset="2"/>
              </a:rPr>
              <a:t>]</a:t>
            </a:r>
            <a:endParaRPr lang="en-US" sz="2400" b="1" dirty="0" smtClean="0"/>
          </a:p>
          <a:p>
            <a:pPr>
              <a:spcBef>
                <a:spcPts val="1200"/>
              </a:spcBef>
            </a:pPr>
            <a:r>
              <a:rPr lang="en-US" sz="2400" b="1" dirty="0" smtClean="0"/>
              <a:t>Add body text to your new web page, then open it in Firefox (or the browser of your choice)</a:t>
            </a:r>
          </a:p>
          <a:p>
            <a:pPr>
              <a:spcBef>
                <a:spcPts val="1200"/>
              </a:spcBef>
            </a:pPr>
            <a:r>
              <a:rPr lang="en-US" sz="2400" b="1" dirty="0" smtClean="0"/>
              <a:t>Using the formatting tags show in previous slides, modify the web page you just created to change the style of the various sections</a:t>
            </a:r>
            <a:endParaRPr lang="en-US" sz="2400" b="1" dirty="0" smtClean="0"/>
          </a:p>
          <a:p>
            <a:pPr>
              <a:spcBef>
                <a:spcPts val="1200"/>
              </a:spcBef>
            </a:pPr>
            <a:r>
              <a:rPr lang="en-US" sz="2400" b="1" dirty="0" smtClean="0"/>
              <a:t>Remember to reload the page to see your edits!</a:t>
            </a:r>
            <a:endParaRPr lang="en-US" sz="2400" b="1" dirty="0" smtClean="0"/>
          </a:p>
        </p:txBody>
      </p:sp>
    </p:spTree>
    <p:extLst>
      <p:ext uri="{BB962C8B-B14F-4D97-AF65-F5344CB8AC3E}">
        <p14:creationId xmlns:p14="http://schemas.microsoft.com/office/powerpoint/2010/main" val="12169223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5</a:t>
            </a:r>
            <a:endParaRPr lang="en-US" sz="3200" dirty="0"/>
          </a:p>
        </p:txBody>
      </p:sp>
      <p:sp>
        <p:nvSpPr>
          <p:cNvPr id="3" name="Content Placeholder 2"/>
          <p:cNvSpPr>
            <a:spLocks noGrp="1"/>
          </p:cNvSpPr>
          <p:nvPr>
            <p:ph idx="1"/>
          </p:nvPr>
        </p:nvSpPr>
        <p:spPr>
          <a:xfrm>
            <a:off x="457200" y="1524000"/>
            <a:ext cx="8229600" cy="5105400"/>
          </a:xfrm>
        </p:spPr>
        <p:txBody>
          <a:bodyPr>
            <a:normAutofit/>
          </a:bodyPr>
          <a:lstStyle/>
          <a:p>
            <a:pPr marL="0" indent="0">
              <a:buNone/>
            </a:pPr>
            <a:r>
              <a:rPr lang="en-US" b="1" dirty="0" smtClean="0">
                <a:solidFill>
                  <a:srgbClr val="FFFF00"/>
                </a:solidFill>
              </a:rPr>
              <a:t>HOMEWORK</a:t>
            </a:r>
          </a:p>
          <a:p>
            <a:r>
              <a:rPr lang="en-US" sz="2800" b="1" dirty="0" smtClean="0">
                <a:solidFill>
                  <a:srgbClr val="FFFF00"/>
                </a:solidFill>
              </a:rPr>
              <a:t>No Homework This Week</a:t>
            </a:r>
            <a:endParaRPr lang="en-US" sz="2800" b="1" dirty="0" smtClean="0">
              <a:solidFill>
                <a:srgbClr val="00FFFF"/>
              </a:solidFill>
            </a:endParaRPr>
          </a:p>
          <a:p>
            <a:pPr marL="0" indent="0">
              <a:buNone/>
            </a:pPr>
            <a:endParaRPr lang="en-US" b="1" dirty="0"/>
          </a:p>
          <a:p>
            <a:pPr marL="0" indent="0">
              <a:buNone/>
            </a:pPr>
            <a:r>
              <a:rPr lang="en-US" b="1" dirty="0" smtClean="0"/>
              <a:t>In next week’s exciting episode</a:t>
            </a:r>
          </a:p>
          <a:p>
            <a:pPr lvl="0"/>
            <a:r>
              <a:rPr lang="en-US" sz="2400" dirty="0"/>
              <a:t>Review of </a:t>
            </a:r>
            <a:r>
              <a:rPr lang="en-US" sz="2400" dirty="0" err="1"/>
              <a:t>WiFi</a:t>
            </a:r>
            <a:r>
              <a:rPr lang="en-US" sz="2400" dirty="0"/>
              <a:t> technology (but no gory details)</a:t>
            </a:r>
          </a:p>
          <a:p>
            <a:pPr lvl="0"/>
            <a:r>
              <a:rPr lang="en-US" sz="2400" dirty="0"/>
              <a:t>Class Exercise: Review of </a:t>
            </a:r>
            <a:r>
              <a:rPr lang="en-US" sz="2400" dirty="0" err="1"/>
              <a:t>WiFi</a:t>
            </a:r>
            <a:r>
              <a:rPr lang="en-US" sz="2400" dirty="0"/>
              <a:t> access with </a:t>
            </a:r>
            <a:r>
              <a:rPr lang="en-US" sz="2400" dirty="0" err="1"/>
              <a:t>WiFi</a:t>
            </a:r>
            <a:r>
              <a:rPr lang="en-US" sz="2400" dirty="0"/>
              <a:t> Manager</a:t>
            </a:r>
          </a:p>
          <a:p>
            <a:pPr lvl="0"/>
            <a:r>
              <a:rPr lang="en-US" sz="2400" dirty="0" smtClean="0"/>
              <a:t>Uploading a web page using SPIFFS</a:t>
            </a:r>
            <a:endParaRPr lang="en-US" sz="2400" dirty="0"/>
          </a:p>
          <a:p>
            <a:pPr lvl="0"/>
            <a:r>
              <a:rPr lang="en-US" sz="2400" dirty="0"/>
              <a:t>Class Exercise: </a:t>
            </a:r>
            <a:r>
              <a:rPr lang="en-US" sz="2400" dirty="0" smtClean="0"/>
              <a:t>Create a basic web server</a:t>
            </a:r>
            <a:endParaRPr lang="en-US" sz="2800" b="1" dirty="0"/>
          </a:p>
          <a:p>
            <a:pPr marL="0" indent="0">
              <a:buNone/>
            </a:pPr>
            <a:endParaRPr lang="en-US"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7Feb23 – Review, Addressing, and Pointers</a:t>
            </a:r>
            <a:endParaRPr lang="en-US" sz="1000" dirty="0"/>
          </a:p>
          <a:p>
            <a:pPr lvl="0"/>
            <a:r>
              <a:rPr lang="en-US" sz="900" dirty="0" smtClean="0"/>
              <a:t>Overview </a:t>
            </a:r>
            <a:r>
              <a:rPr lang="en-US" sz="900" dirty="0"/>
              <a:t>of lesson plan</a:t>
            </a:r>
          </a:p>
          <a:p>
            <a:pPr lvl="0"/>
            <a:r>
              <a:rPr lang="en-US" sz="900" dirty="0" smtClean="0"/>
              <a:t>Class Exercise: Validation of sketch uploading</a:t>
            </a:r>
          </a:p>
          <a:p>
            <a:pPr lvl="0"/>
            <a:r>
              <a:rPr lang="en-US" sz="900" dirty="0" smtClean="0"/>
              <a:t>Class Exercise: Validation of binary create and upload</a:t>
            </a:r>
          </a:p>
          <a:p>
            <a:pPr lvl="0"/>
            <a:r>
              <a:rPr lang="en-US" sz="900" dirty="0" smtClean="0"/>
              <a:t>More on the Preprocessor</a:t>
            </a:r>
          </a:p>
          <a:p>
            <a:pPr lvl="0"/>
            <a:r>
              <a:rPr lang="en-US" sz="900" dirty="0" smtClean="0"/>
              <a:t>Memory Organization and 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Function Calls</a:t>
            </a:r>
          </a:p>
          <a:p>
            <a:pPr lvl="0"/>
            <a:r>
              <a:rPr lang="en-US" sz="900" dirty="0" smtClean="0"/>
              <a:t>Call-by-reference Function Calls</a:t>
            </a:r>
          </a:p>
          <a:p>
            <a:pPr marL="0" indent="0">
              <a:buNone/>
            </a:pPr>
            <a:r>
              <a:rPr lang="en-US" sz="1000" b="1" dirty="0" smtClean="0"/>
              <a:t>Lesson 2: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 complex data structures</a:t>
            </a:r>
          </a:p>
          <a:p>
            <a:pPr lvl="0"/>
            <a:r>
              <a:rPr lang="en-US" sz="900" dirty="0" smtClean="0"/>
              <a:t>Storage declarations and Arduino</a:t>
            </a:r>
            <a:endParaRPr lang="en-US" sz="1000" dirty="0" smtClean="0"/>
          </a:p>
          <a:p>
            <a:pPr marL="0" indent="0">
              <a:buNone/>
            </a:pPr>
            <a:r>
              <a:rPr lang="en-US" sz="1000" b="1" dirty="0"/>
              <a:t>Lesson </a:t>
            </a:r>
            <a:r>
              <a:rPr lang="en-US" sz="1000" b="1" dirty="0" smtClean="0"/>
              <a:t>3: 21Feb23 </a:t>
            </a:r>
            <a:r>
              <a:rPr lang="en-US" sz="1000" b="1" dirty="0"/>
              <a:t>– </a:t>
            </a:r>
            <a:r>
              <a:rPr lang="en-US" sz="1000" b="1" dirty="0" smtClean="0"/>
              <a:t>Fonts Redux</a:t>
            </a:r>
            <a:endParaRPr lang="en-US" sz="1000" dirty="0"/>
          </a:p>
          <a:p>
            <a:pPr lvl="0"/>
            <a:r>
              <a:rPr lang="en-US" sz="900" dirty="0" err="1" smtClean="0"/>
              <a:t>MD_Parola</a:t>
            </a:r>
            <a:r>
              <a:rPr lang="en-US" sz="900" dirty="0" smtClean="0"/>
              <a:t> 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a:t>
            </a:r>
            <a:r>
              <a:rPr lang="en-US" sz="1000" b="1" dirty="0" smtClean="0"/>
              <a:t>4: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err="1" smtClean="0"/>
              <a:t>VSCode</a:t>
            </a:r>
            <a:r>
              <a:rPr lang="en-US" sz="900" dirty="0" smtClean="0"/>
              <a:t> Installation</a:t>
            </a:r>
          </a:p>
          <a:p>
            <a:pPr lvl="0"/>
            <a:r>
              <a:rPr lang="en-US" sz="900" dirty="0" err="1" smtClean="0"/>
              <a:t>VSCode</a:t>
            </a:r>
            <a:r>
              <a:rPr lang="en-US" sz="900" dirty="0" smtClean="0"/>
              <a:t> Integration with Arduino and ESP8266</a:t>
            </a:r>
            <a:endParaRPr lang="en-US" sz="1000" dirty="0" smtClean="0"/>
          </a:p>
          <a:p>
            <a:pPr marL="0" indent="0">
              <a:buNone/>
            </a:pPr>
            <a:r>
              <a:rPr lang="en-US" sz="1000" b="1" dirty="0" smtClean="0"/>
              <a:t>Lesson 5: 7Mar23 –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6</a:t>
            </a:r>
            <a:r>
              <a:rPr lang="en-US" sz="1050" b="1" dirty="0" smtClean="0"/>
              <a:t>: </a:t>
            </a:r>
            <a:r>
              <a:rPr lang="en-US" sz="1050" b="1" dirty="0" smtClean="0"/>
              <a:t>21</a:t>
            </a:r>
            <a:r>
              <a:rPr lang="en-US" sz="1050" b="1" dirty="0" smtClean="0"/>
              <a:t>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a:t>
            </a:r>
            <a:r>
              <a:rPr lang="en-US" sz="900" dirty="0" smtClean="0"/>
              <a:t>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a:t>
            </a:r>
            <a:r>
              <a:rPr lang="en-US" sz="900" dirty="0" smtClean="0"/>
              <a:t>Manager</a:t>
            </a:r>
          </a:p>
          <a:p>
            <a:pPr lvl="0"/>
            <a:r>
              <a:rPr lang="en-US" sz="900" dirty="0" smtClean="0"/>
              <a:t>Web server and client HTTP architecture</a:t>
            </a:r>
            <a:endParaRPr lang="en-US" sz="900" dirty="0"/>
          </a:p>
          <a:p>
            <a:pPr lvl="0"/>
            <a:r>
              <a:rPr lang="en-US" sz="900" dirty="0" smtClean="0"/>
              <a:t>Introduction to HTML</a:t>
            </a:r>
            <a:endParaRPr lang="en-US" sz="900" dirty="0"/>
          </a:p>
          <a:p>
            <a:pPr lvl="0"/>
            <a:r>
              <a:rPr lang="en-US" sz="900" dirty="0" smtClean="0"/>
              <a:t>Creating a basic ESP8266 web server</a:t>
            </a:r>
            <a:endParaRPr lang="en-US" sz="900" dirty="0"/>
          </a:p>
          <a:p>
            <a:pPr marL="0" indent="0">
              <a:buNone/>
            </a:pPr>
            <a:r>
              <a:rPr lang="en-US" sz="1050" b="1" dirty="0" smtClean="0"/>
              <a:t>Lesson 7: </a:t>
            </a:r>
            <a:r>
              <a:rPr lang="en-US" sz="1050" b="1" dirty="0" smtClean="0"/>
              <a:t>28Mar23 </a:t>
            </a:r>
            <a:r>
              <a:rPr lang="en-US" sz="1050" b="1" dirty="0"/>
              <a:t>– Web Technology</a:t>
            </a:r>
            <a:endParaRPr lang="en-US" sz="1050" dirty="0"/>
          </a:p>
          <a:p>
            <a:pPr lvl="0"/>
            <a:r>
              <a:rPr lang="en-US" sz="900" dirty="0" smtClean="0"/>
              <a:t>HTML Forms</a:t>
            </a:r>
            <a:endParaRPr lang="en-US" sz="900" dirty="0"/>
          </a:p>
          <a:p>
            <a:pPr lvl="0"/>
            <a:r>
              <a:rPr lang="en-US" sz="900" dirty="0" smtClean="0"/>
              <a:t>Processing form input with Arduino</a:t>
            </a:r>
            <a:endParaRPr lang="en-US" sz="900" dirty="0"/>
          </a:p>
          <a:p>
            <a:pPr lvl="0"/>
            <a:r>
              <a:rPr lang="en-US" sz="900" dirty="0"/>
              <a:t>Class Exercise: </a:t>
            </a:r>
            <a:r>
              <a:rPr lang="en-US" sz="900" dirty="0" smtClean="0"/>
              <a:t>Display messages from a web page</a:t>
            </a:r>
            <a:endParaRPr lang="en-US" sz="900" dirty="0" smtClean="0"/>
          </a:p>
          <a:p>
            <a:pPr marL="0" indent="0">
              <a:buNone/>
            </a:pPr>
            <a:r>
              <a:rPr lang="en-US" sz="1050" b="1" dirty="0" smtClean="0"/>
              <a:t>Lesson 8: </a:t>
            </a:r>
            <a:r>
              <a:rPr lang="en-US" sz="1050" b="1" dirty="0" smtClean="0"/>
              <a:t>4Apr</a:t>
            </a:r>
            <a:r>
              <a:rPr lang="en-US" sz="1050" b="1" dirty="0" smtClean="0"/>
              <a:t>23 </a:t>
            </a:r>
            <a:r>
              <a:rPr lang="en-US" sz="1050" b="1" dirty="0"/>
              <a:t>– </a:t>
            </a:r>
            <a:r>
              <a:rPr lang="en-US" sz="1050" b="1" dirty="0" smtClean="0"/>
              <a:t>Internet Access</a:t>
            </a:r>
            <a:endParaRPr lang="en-US" sz="1050" b="1" dirty="0"/>
          </a:p>
          <a:p>
            <a:r>
              <a:rPr lang="en-US" sz="900" dirty="0" smtClean="0"/>
              <a:t>Obtaining </a:t>
            </a:r>
            <a:r>
              <a:rPr lang="en-US" sz="900" dirty="0" smtClean="0"/>
              <a:t>weather information from the Internet</a:t>
            </a:r>
          </a:p>
          <a:p>
            <a:r>
              <a:rPr lang="en-US" sz="900" dirty="0" smtClean="0"/>
              <a:t>Class Exercise: Displaying weather information</a:t>
            </a:r>
            <a:endParaRPr lang="en-US" sz="900" dirty="0"/>
          </a:p>
          <a:p>
            <a:pPr marL="0" indent="0">
              <a:buNone/>
            </a:pPr>
            <a:r>
              <a:rPr lang="en-US" sz="1050" b="1" dirty="0"/>
              <a:t>Lesson 9</a:t>
            </a:r>
            <a:r>
              <a:rPr lang="en-US" sz="1050" b="1" dirty="0" smtClean="0"/>
              <a:t>: </a:t>
            </a:r>
            <a:r>
              <a:rPr lang="en-US" sz="1050" b="1" dirty="0" smtClean="0"/>
              <a:t>11Apr23 </a:t>
            </a:r>
            <a:r>
              <a:rPr lang="en-US" sz="1050" b="1" dirty="0"/>
              <a:t>– </a:t>
            </a:r>
            <a:r>
              <a:rPr lang="en-US" sz="1050" b="1" dirty="0" err="1" smtClean="0"/>
              <a:t>IoT</a:t>
            </a:r>
            <a:r>
              <a:rPr lang="en-US" sz="1050" b="1" dirty="0" smtClean="0"/>
              <a:t> Messaging and MQTT</a:t>
            </a:r>
            <a:endParaRPr lang="en-US" sz="1050" b="1" dirty="0"/>
          </a:p>
          <a:p>
            <a:r>
              <a:rPr lang="en-US" sz="900" dirty="0" smtClean="0"/>
              <a:t>Introduction to </a:t>
            </a:r>
            <a:r>
              <a:rPr lang="en-US" sz="900" dirty="0" err="1" smtClean="0"/>
              <a:t>IoT</a:t>
            </a:r>
            <a:r>
              <a:rPr lang="en-US" sz="900" dirty="0" smtClean="0"/>
              <a:t> network messaging and MQTT</a:t>
            </a:r>
            <a:endParaRPr lang="en-US" sz="900" dirty="0"/>
          </a:p>
          <a:p>
            <a:r>
              <a:rPr lang="en-US" sz="900" dirty="0" smtClean="0"/>
              <a:t>Subscribing to an MQTT service</a:t>
            </a:r>
            <a:endParaRPr lang="en-US" sz="900" dirty="0"/>
          </a:p>
          <a:p>
            <a:r>
              <a:rPr lang="en-US" sz="900" dirty="0" smtClean="0"/>
              <a:t>Publishing to an MQTT service</a:t>
            </a:r>
            <a:endParaRPr lang="en-US" sz="900" dirty="0"/>
          </a:p>
          <a:p>
            <a:r>
              <a:rPr lang="en-US" sz="900" dirty="0" smtClean="0"/>
              <a:t>Class Exercise: Using MQTT and </a:t>
            </a:r>
            <a:r>
              <a:rPr lang="en-US" sz="900" dirty="0" err="1" smtClean="0"/>
              <a:t>WiFi</a:t>
            </a:r>
            <a:endParaRPr lang="en-US" sz="900" dirty="0" smtClean="0"/>
          </a:p>
          <a:p>
            <a:pPr marL="0" indent="0">
              <a:buNone/>
            </a:pPr>
            <a:r>
              <a:rPr lang="en-US" sz="1050" b="1" dirty="0" smtClean="0"/>
              <a:t>Lesson </a:t>
            </a:r>
            <a:r>
              <a:rPr lang="en-US" sz="1050" b="1" dirty="0" smtClean="0"/>
              <a:t>10:18Apr23 </a:t>
            </a:r>
            <a:r>
              <a:rPr lang="en-US" sz="1050" b="1" dirty="0"/>
              <a:t>– </a:t>
            </a:r>
            <a:r>
              <a:rPr lang="en-US" sz="1050" b="1" dirty="0" smtClean="0"/>
              <a:t>Version control and </a:t>
            </a:r>
            <a:r>
              <a:rPr lang="en-US" sz="1050" b="1" dirty="0" err="1" smtClean="0"/>
              <a:t>Git</a:t>
            </a:r>
            <a:endParaRPr lang="en-US" sz="1050" dirty="0"/>
          </a:p>
          <a:p>
            <a:pPr lvl="0"/>
            <a:r>
              <a:rPr lang="en-US" sz="900" dirty="0"/>
              <a:t>The </a:t>
            </a:r>
            <a:r>
              <a:rPr lang="en-US" sz="900" dirty="0" smtClean="0"/>
              <a:t>need for document version control</a:t>
            </a:r>
            <a:endParaRPr lang="en-US" sz="900" dirty="0"/>
          </a:p>
          <a:p>
            <a:pPr lvl="0"/>
            <a:r>
              <a:rPr lang="en-US" sz="900" dirty="0" smtClean="0"/>
              <a:t>The </a:t>
            </a:r>
            <a:r>
              <a:rPr lang="en-US" sz="900" dirty="0" err="1" smtClean="0"/>
              <a:t>Git</a:t>
            </a:r>
            <a:r>
              <a:rPr lang="en-US" sz="900" dirty="0" smtClean="0"/>
              <a:t> version control system</a:t>
            </a:r>
            <a:endParaRPr lang="en-US" sz="900" dirty="0"/>
          </a:p>
          <a:p>
            <a:pPr lvl="0"/>
            <a:r>
              <a:rPr lang="en-US" sz="900" dirty="0" smtClean="0"/>
              <a:t>Installing </a:t>
            </a:r>
            <a:r>
              <a:rPr lang="en-US" sz="900" dirty="0" err="1" smtClean="0"/>
              <a:t>Git</a:t>
            </a:r>
            <a:endParaRPr lang="en-US" sz="900" dirty="0"/>
          </a:p>
          <a:p>
            <a:pPr lvl="0"/>
            <a:r>
              <a:rPr lang="en-US" sz="900" dirty="0" smtClean="0"/>
              <a:t>Using </a:t>
            </a:r>
            <a:r>
              <a:rPr lang="en-US" sz="900" dirty="0" err="1" smtClean="0"/>
              <a:t>Git</a:t>
            </a:r>
            <a:endParaRPr lang="en-US" sz="900" dirty="0"/>
          </a:p>
          <a:p>
            <a:pPr lvl="0"/>
            <a:r>
              <a:rPr lang="en-US" sz="900" dirty="0" smtClean="0"/>
              <a:t>Introduction to </a:t>
            </a:r>
            <a:r>
              <a:rPr lang="en-US" sz="900" dirty="0" err="1" smtClean="0"/>
              <a:t>Github</a:t>
            </a:r>
            <a:endParaRPr lang="en-US" sz="900" dirty="0" smtClean="0"/>
          </a:p>
          <a:p>
            <a:pPr lvl="0"/>
            <a:r>
              <a:rPr lang="en-US" sz="900" dirty="0" smtClean="0"/>
              <a:t>Using </a:t>
            </a:r>
            <a:r>
              <a:rPr lang="en-US" sz="900" dirty="0" err="1" smtClean="0"/>
              <a:t>Github</a:t>
            </a:r>
            <a:endParaRPr lang="en-US" sz="900" dirty="0" smtClean="0"/>
          </a:p>
          <a:p>
            <a:pPr lvl="0"/>
            <a:r>
              <a:rPr lang="en-US" sz="900" dirty="0" smtClean="0"/>
              <a:t>Class Exercise: Signing up for a </a:t>
            </a:r>
            <a:r>
              <a:rPr lang="en-US" sz="900" dirty="0" err="1" smtClean="0"/>
              <a:t>Github</a:t>
            </a:r>
            <a:r>
              <a:rPr lang="en-US" sz="900" dirty="0" smtClean="0"/>
              <a:t> </a:t>
            </a:r>
            <a:r>
              <a:rPr lang="en-US" sz="900" dirty="0" smtClean="0"/>
              <a:t>account</a:t>
            </a:r>
            <a:endParaRPr lang="en-US" sz="900" dirty="0" smtClean="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3379351"/>
            <a:ext cx="0" cy="1040249"/>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9" idx="3"/>
          </p:cNvCxnSpPr>
          <p:nvPr/>
        </p:nvCxnSpPr>
        <p:spPr>
          <a:xfrm flipH="1">
            <a:off x="3733800" y="2819400"/>
            <a:ext cx="762000" cy="130805"/>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505200" y="3230601"/>
            <a:ext cx="1143000" cy="1135318"/>
          </a:xfrm>
          <a:prstGeom prst="bentConnector3">
            <a:avLst>
              <a:gd name="adj1" fmla="val 50000"/>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6038"/>
            <a:ext cx="8229600" cy="411162"/>
          </a:xfrm>
        </p:spPr>
        <p:txBody>
          <a:bodyPr/>
          <a:lstStyle/>
          <a:p>
            <a:r>
              <a:rPr lang="en-US" sz="2800" dirty="0" smtClean="0"/>
              <a:t>Flash Drive Contents Reminder</a:t>
            </a:r>
            <a:endParaRPr lang="en-US" sz="2800" dirty="0"/>
          </a:p>
        </p:txBody>
      </p:sp>
      <p:sp>
        <p:nvSpPr>
          <p:cNvPr id="5" name="TextBox 4"/>
          <p:cNvSpPr txBox="1"/>
          <p:nvPr/>
        </p:nvSpPr>
        <p:spPr>
          <a:xfrm>
            <a:off x="76200" y="457200"/>
            <a:ext cx="4572000" cy="19697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When I update parts of your flash drives, you can either </a:t>
            </a:r>
            <a:r>
              <a:rPr lang="en-US" sz="1400" i="1" dirty="0" smtClean="0">
                <a:solidFill>
                  <a:schemeClr val="bg1"/>
                </a:solidFill>
                <a:latin typeface="Arial" panose="020B0604020202020204" pitchFamily="34" charset="0"/>
                <a:cs typeface="Arial" panose="020B0604020202020204" pitchFamily="34" charset="0"/>
              </a:rPr>
              <a:t>recopy the entire section</a:t>
            </a:r>
            <a:r>
              <a:rPr lang="en-US" sz="1400" dirty="0" smtClean="0">
                <a:solidFill>
                  <a:schemeClr val="bg1"/>
                </a:solidFill>
                <a:latin typeface="Arial" panose="020B0604020202020204" pitchFamily="34" charset="0"/>
                <a:cs typeface="Arial" panose="020B0604020202020204" pitchFamily="34" charset="0"/>
              </a:rPr>
              <a:t>, or </a:t>
            </a:r>
            <a:r>
              <a:rPr lang="en-US" sz="1400" i="1" dirty="0" smtClean="0">
                <a:solidFill>
                  <a:schemeClr val="bg1"/>
                </a:solidFill>
                <a:latin typeface="Arial" panose="020B0604020202020204" pitchFamily="34" charset="0"/>
                <a:cs typeface="Arial" panose="020B0604020202020204" pitchFamily="34" charset="0"/>
              </a:rPr>
              <a:t>just copy the updated part</a:t>
            </a:r>
            <a:r>
              <a:rPr lang="en-US" sz="1400" dirty="0" smtClean="0">
                <a:solidFill>
                  <a:schemeClr val="bg1"/>
                </a:solidFill>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However, </a:t>
            </a:r>
            <a:r>
              <a:rPr lang="en-US" sz="1400" b="1" dirty="0" smtClean="0">
                <a:solidFill>
                  <a:schemeClr val="bg1"/>
                </a:solidFill>
                <a:latin typeface="Arial" panose="020B0604020202020204" pitchFamily="34" charset="0"/>
                <a:cs typeface="Arial" panose="020B0604020202020204" pitchFamily="34" charset="0"/>
              </a:rPr>
              <a:t>you will need to explicitly copy any new files so that they are locally accessible on your laptops</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Copying just </a:t>
            </a:r>
            <a:r>
              <a:rPr lang="en-US" sz="1400" i="1" dirty="0" smtClean="0">
                <a:solidFill>
                  <a:schemeClr val="bg1"/>
                </a:solidFill>
                <a:latin typeface="Arial" panose="020B0604020202020204" pitchFamily="34" charset="0"/>
                <a:cs typeface="Arial" panose="020B0604020202020204" pitchFamily="34" charset="0"/>
              </a:rPr>
              <a:t>lesson</a:t>
            </a:r>
            <a:r>
              <a:rPr lang="en-US" sz="1400" dirty="0" smtClean="0">
                <a:solidFill>
                  <a:schemeClr val="bg1"/>
                </a:solidFill>
                <a:latin typeface="Arial" panose="020B0604020202020204" pitchFamily="34" charset="0"/>
                <a:cs typeface="Arial" panose="020B0604020202020204" pitchFamily="34" charset="0"/>
              </a:rPr>
              <a:t> files will– wait for it!– </a:t>
            </a:r>
            <a:r>
              <a:rPr lang="en-US" sz="1400" i="1" dirty="0" smtClean="0">
                <a:solidFill>
                  <a:schemeClr val="bg1"/>
                </a:solidFill>
                <a:latin typeface="Arial" panose="020B0604020202020204" pitchFamily="34" charset="0"/>
                <a:cs typeface="Arial" panose="020B0604020202020204" pitchFamily="34" charset="0"/>
              </a:rPr>
              <a:t>copy only the lesson files. </a:t>
            </a:r>
            <a:endParaRPr lang="en-US" sz="1400" i="1" dirty="0">
              <a:solidFill>
                <a:schemeClr val="bg1"/>
              </a:solidFill>
              <a:latin typeface="Arial" panose="020B0604020202020204" pitchFamily="34" charset="0"/>
              <a:cs typeface="Arial" panose="020B0604020202020204" pitchFamily="34" charset="0"/>
            </a:endParaRPr>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8" y="5555362"/>
            <a:ext cx="918002" cy="12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a:xfrm>
            <a:off x="5010456" y="1805790"/>
            <a:ext cx="314876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dirty="0" smtClean="0">
                <a:solidFill>
                  <a:srgbClr val="00FFFF"/>
                </a:solidFill>
              </a:rPr>
              <a:t>FLASH DRIVE</a:t>
            </a:r>
            <a:endParaRPr lang="en-US" sz="2800" dirty="0">
              <a:solidFill>
                <a:srgbClr val="00FFFF"/>
              </a:solidFill>
            </a:endParaRPr>
          </a:p>
        </p:txBody>
      </p:sp>
      <p:sp>
        <p:nvSpPr>
          <p:cNvPr id="17" name="TextBox 16"/>
          <p:cNvSpPr txBox="1"/>
          <p:nvPr/>
        </p:nvSpPr>
        <p:spPr>
          <a:xfrm>
            <a:off x="4267200" y="2209800"/>
            <a:ext cx="4572000" cy="1169551"/>
          </a:xfrm>
          <a:prstGeom prst="rect">
            <a:avLst/>
          </a:prstGeom>
          <a:solidFill>
            <a:srgbClr val="002060"/>
          </a:solidFill>
          <a:ln w="38100">
            <a:solidFill>
              <a:srgbClr val="00FFFF"/>
            </a:solidFill>
          </a:ln>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a:t>
            </a:r>
            <a:r>
              <a:rPr lang="en-US" sz="1400" dirty="0" err="1" smtClean="0">
                <a:solidFill>
                  <a:schemeClr val="bg1"/>
                </a:solidFill>
                <a:latin typeface="Arial" panose="020B0604020202020204" pitchFamily="34" charset="0"/>
                <a:cs typeface="Arial" panose="020B0604020202020204" pitchFamily="34" charset="0"/>
              </a:rPr>
              <a:t>BasicProgrammingWith</a:t>
            </a:r>
            <a:r>
              <a:rPr lang="en-US" sz="1400" dirty="0" smtClean="0">
                <a:solidFill>
                  <a:schemeClr val="bg1"/>
                </a:solidFill>
                <a:latin typeface="Arial" panose="020B0604020202020204" pitchFamily="34" charset="0"/>
                <a:cs typeface="Arial" panose="020B0604020202020204" pitchFamily="34" charset="0"/>
              </a:rPr>
              <a:t> Arduino-Fall2022</a:t>
            </a:r>
            <a:endParaRPr lang="en-US" sz="14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Archive-IntroductionToArduino-Spring2022</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-Software</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-Lessons</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-Documentation</a:t>
            </a:r>
          </a:p>
        </p:txBody>
      </p:sp>
      <p:sp>
        <p:nvSpPr>
          <p:cNvPr id="18" name="TextBox 17"/>
          <p:cNvSpPr txBox="1"/>
          <p:nvPr/>
        </p:nvSpPr>
        <p:spPr>
          <a:xfrm>
            <a:off x="304800" y="4495800"/>
            <a:ext cx="3429000" cy="769441"/>
          </a:xfrm>
          <a:prstGeom prst="rect">
            <a:avLst/>
          </a:prstGeom>
          <a:noFill/>
          <a:ln w="19050">
            <a:solidFill>
              <a:srgbClr val="00FFFF"/>
            </a:solidFill>
          </a:ln>
        </p:spPr>
        <p:txBody>
          <a:bodyPr wrap="square" rtlCol="0">
            <a:spAutoFit/>
          </a:bodyPr>
          <a:lstStyle/>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IntermediateProgramming-Lesson1</a:t>
            </a:r>
            <a:endParaRPr lang="en-US" sz="11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IntermediateProgramming-Lesson2</a:t>
            </a: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IntermediateProgramming-Lesson3</a:t>
            </a:r>
          </a:p>
          <a:p>
            <a:pPr marL="285750" indent="-285750">
              <a:buFont typeface="Arial" panose="020B0604020202020204" pitchFamily="34" charset="0"/>
              <a:buChar char="•"/>
            </a:pPr>
            <a:r>
              <a:rPr lang="en-US" sz="1100" dirty="0" smtClean="0">
                <a:solidFill>
                  <a:srgbClr val="FF0000"/>
                </a:solidFill>
                <a:latin typeface="Arial" panose="020B0604020202020204" pitchFamily="34" charset="0"/>
                <a:cs typeface="Arial" panose="020B0604020202020204" pitchFamily="34" charset="0"/>
              </a:rPr>
              <a:t>IntermediateProgramming-Lesson6</a:t>
            </a:r>
            <a:endParaRPr lang="en-US" sz="1100"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304800" y="2819400"/>
            <a:ext cx="3429000" cy="261610"/>
          </a:xfrm>
          <a:prstGeom prst="rect">
            <a:avLst/>
          </a:prstGeom>
          <a:noFill/>
          <a:ln w="19050">
            <a:solidFill>
              <a:srgbClr val="00FFFF"/>
            </a:solidFill>
          </a:ln>
        </p:spPr>
        <p:txBody>
          <a:bodyPr wrap="square" rtlCol="0">
            <a:spAutoFit/>
          </a:bodyPr>
          <a:lstStyle/>
          <a:p>
            <a:r>
              <a:rPr lang="en-US" sz="1100" dirty="0" smtClean="0">
                <a:solidFill>
                  <a:schemeClr val="bg1"/>
                </a:solidFill>
                <a:latin typeface="Arial" panose="020B0604020202020204" pitchFamily="34" charset="0"/>
                <a:cs typeface="Arial" panose="020B0604020202020204" pitchFamily="34" charset="0"/>
              </a:rPr>
              <a:t>ESP8266FS-0.5.0.zip</a:t>
            </a:r>
            <a:endParaRPr lang="en-US" sz="1100"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4267200" y="4447386"/>
            <a:ext cx="4572000" cy="2354491"/>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ArduinoReference</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Beginning C for Arduino, 2nd Edition</a:t>
            </a:r>
            <a:endParaRPr lang="en-US" sz="1400" b="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BoardsGuides</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D1 Mini Reference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ElectronicsReference</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IoT</a:t>
            </a:r>
            <a:r>
              <a:rPr lang="en-US" sz="1400" dirty="0" smtClean="0">
                <a:solidFill>
                  <a:schemeClr val="bg1"/>
                </a:solidFill>
                <a:latin typeface="Arial" panose="020B0604020202020204" pitchFamily="34" charset="0"/>
                <a:cs typeface="Arial" panose="020B0604020202020204" pitchFamily="34" charset="0"/>
              </a:rPr>
              <a:t> Reference</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LED Matrix Display Architecture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HackSpace</a:t>
            </a:r>
            <a:r>
              <a:rPr lang="en-US" sz="1400" dirty="0" smtClean="0">
                <a:solidFill>
                  <a:schemeClr val="bg1"/>
                </a:solidFill>
                <a:latin typeface="Arial" panose="020B0604020202020204" pitchFamily="34" charset="0"/>
                <a:cs typeface="Arial" panose="020B0604020202020204" pitchFamily="34" charset="0"/>
              </a:rPr>
              <a:t> Magazine</a:t>
            </a:r>
          </a:p>
        </p:txBody>
      </p:sp>
      <p:sp>
        <p:nvSpPr>
          <p:cNvPr id="21" name="Title 1"/>
          <p:cNvSpPr txBox="1">
            <a:spLocks/>
          </p:cNvSpPr>
          <p:nvPr/>
        </p:nvSpPr>
        <p:spPr>
          <a:xfrm>
            <a:off x="76200" y="2209800"/>
            <a:ext cx="38100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-Software</a:t>
            </a:r>
            <a:endParaRPr lang="en-US" sz="1200" dirty="0">
              <a:solidFill>
                <a:srgbClr val="00FFFF"/>
              </a:solidFill>
            </a:endParaRPr>
          </a:p>
        </p:txBody>
      </p:sp>
      <p:sp>
        <p:nvSpPr>
          <p:cNvPr id="22" name="Title 1"/>
          <p:cNvSpPr txBox="1">
            <a:spLocks/>
          </p:cNvSpPr>
          <p:nvPr/>
        </p:nvSpPr>
        <p:spPr>
          <a:xfrm>
            <a:off x="76200" y="4225504"/>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-Lessons</a:t>
            </a:r>
            <a:endParaRPr lang="en-US" sz="1200" dirty="0">
              <a:solidFill>
                <a:srgbClr val="00FFFF"/>
              </a:solidFill>
            </a:endParaRPr>
          </a:p>
        </p:txBody>
      </p:sp>
      <p:sp>
        <p:nvSpPr>
          <p:cNvPr id="24" name="Title 1"/>
          <p:cNvSpPr txBox="1">
            <a:spLocks/>
          </p:cNvSpPr>
          <p:nvPr/>
        </p:nvSpPr>
        <p:spPr>
          <a:xfrm>
            <a:off x="4679836" y="4166556"/>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-Documentation</a:t>
            </a:r>
            <a:endParaRPr lang="en-US" sz="1200" dirty="0">
              <a:solidFill>
                <a:srgbClr val="00FFFF"/>
              </a:solidFill>
            </a:endParaRPr>
          </a:p>
        </p:txBody>
      </p:sp>
      <p:cxnSp>
        <p:nvCxnSpPr>
          <p:cNvPr id="4" name="Straight Arrow Connector 3"/>
          <p:cNvCxnSpPr/>
          <p:nvPr/>
        </p:nvCxnSpPr>
        <p:spPr>
          <a:xfrm flipH="1">
            <a:off x="3886200" y="6577644"/>
            <a:ext cx="381000" cy="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76200" y="5555361"/>
            <a:ext cx="1524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r"/>
            <a:r>
              <a:rPr lang="en-US" sz="1600" dirty="0" smtClean="0">
                <a:solidFill>
                  <a:srgbClr val="FFFF00"/>
                </a:solidFill>
              </a:rPr>
              <a:t>Can’t do reading homework without the files!</a:t>
            </a:r>
            <a:endParaRPr lang="en-US" sz="1600" dirty="0">
              <a:solidFill>
                <a:srgbClr val="FFFF00"/>
              </a:solidFill>
            </a:endParaRPr>
          </a:p>
        </p:txBody>
      </p:sp>
      <p:sp>
        <p:nvSpPr>
          <p:cNvPr id="54" name="Title 1"/>
          <p:cNvSpPr txBox="1">
            <a:spLocks/>
          </p:cNvSpPr>
          <p:nvPr/>
        </p:nvSpPr>
        <p:spPr>
          <a:xfrm>
            <a:off x="4876800" y="457200"/>
            <a:ext cx="3810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Make certain you have copied everything in </a:t>
            </a:r>
            <a:r>
              <a:rPr lang="en-US" sz="2000" dirty="0" smtClean="0">
                <a:solidFill>
                  <a:srgbClr val="FF0000"/>
                </a:solidFill>
              </a:rPr>
              <a:t>RED</a:t>
            </a:r>
            <a:r>
              <a:rPr lang="en-US" sz="2000" dirty="0" smtClean="0">
                <a:solidFill>
                  <a:srgbClr val="FFFF00"/>
                </a:solidFill>
              </a:rPr>
              <a:t>!</a:t>
            </a:r>
            <a:br>
              <a:rPr lang="en-US" sz="2000" dirty="0" smtClean="0">
                <a:solidFill>
                  <a:srgbClr val="FFFF00"/>
                </a:solidFill>
              </a:rPr>
            </a:br>
            <a:r>
              <a:rPr lang="en-US" sz="1400" i="1" dirty="0" smtClean="0">
                <a:solidFill>
                  <a:srgbClr val="FFFF00"/>
                </a:solidFill>
              </a:rPr>
              <a:t>You should already have previously copied </a:t>
            </a:r>
            <a:r>
              <a:rPr lang="en-US" sz="1400" i="1" u="sng" dirty="0" smtClean="0">
                <a:solidFill>
                  <a:srgbClr val="FFFF00"/>
                </a:solidFill>
              </a:rPr>
              <a:t>everything else</a:t>
            </a:r>
            <a:r>
              <a:rPr lang="en-US" sz="1400" i="1" dirty="0" smtClean="0">
                <a:solidFill>
                  <a:srgbClr val="FFFF00"/>
                </a:solidFill>
              </a:rPr>
              <a:t>!</a:t>
            </a:r>
            <a:endParaRPr lang="en-US" sz="2000" i="1" dirty="0">
              <a:solidFill>
                <a:srgbClr val="FFFF00"/>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5555362"/>
            <a:ext cx="832492" cy="12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flipH="1">
            <a:off x="2737492" y="4876800"/>
            <a:ext cx="1910708" cy="74783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Lesson </a:t>
            </a:r>
            <a:r>
              <a:rPr lang="en-US" sz="2400" dirty="0" smtClean="0"/>
              <a:t>6 </a:t>
            </a:r>
            <a:r>
              <a:rPr lang="en-US" sz="2400" dirty="0" smtClean="0"/>
              <a:t>– </a:t>
            </a:r>
            <a:r>
              <a:rPr lang="en-US" sz="2400" dirty="0" smtClean="0"/>
              <a:t>Web Servers, Browsers, and HTML</a:t>
            </a:r>
            <a:endParaRPr lang="en-US" sz="2400" dirty="0"/>
          </a:p>
        </p:txBody>
      </p:sp>
      <p:sp>
        <p:nvSpPr>
          <p:cNvPr id="3" name="Content Placeholder 2"/>
          <p:cNvSpPr>
            <a:spLocks noGrp="1"/>
          </p:cNvSpPr>
          <p:nvPr>
            <p:ph idx="1"/>
          </p:nvPr>
        </p:nvSpPr>
        <p:spPr>
          <a:xfrm>
            <a:off x="457200" y="1219200"/>
            <a:ext cx="8229600" cy="5410200"/>
          </a:xfrm>
        </p:spPr>
        <p:txBody>
          <a:bodyPr>
            <a:noAutofit/>
          </a:bodyPr>
          <a:lstStyle/>
          <a:p>
            <a:pPr marL="0" indent="0">
              <a:buNone/>
            </a:pPr>
            <a:r>
              <a:rPr lang="en-US" sz="2000" b="1" dirty="0" smtClean="0"/>
              <a:t>Part A</a:t>
            </a:r>
          </a:p>
          <a:p>
            <a:r>
              <a:rPr lang="en-US" sz="2000" dirty="0" err="1" smtClean="0"/>
              <a:t>WiFi</a:t>
            </a:r>
            <a:r>
              <a:rPr lang="en-US" sz="2000" dirty="0" smtClean="0"/>
              <a:t> Network Review</a:t>
            </a:r>
          </a:p>
          <a:p>
            <a:pPr lvl="1"/>
            <a:r>
              <a:rPr lang="en-US" sz="1600" dirty="0" err="1" smtClean="0"/>
              <a:t>WiFi</a:t>
            </a:r>
            <a:r>
              <a:rPr lang="en-US" sz="1600" dirty="0" smtClean="0"/>
              <a:t> Operation</a:t>
            </a:r>
          </a:p>
          <a:p>
            <a:pPr lvl="1"/>
            <a:r>
              <a:rPr lang="en-US" sz="1600" dirty="0" smtClean="0"/>
              <a:t>Joining a </a:t>
            </a:r>
            <a:r>
              <a:rPr lang="en-US" sz="1600" dirty="0" err="1" smtClean="0"/>
              <a:t>WiFi</a:t>
            </a:r>
            <a:r>
              <a:rPr lang="en-US" sz="1600" dirty="0" smtClean="0"/>
              <a:t> network</a:t>
            </a:r>
          </a:p>
          <a:p>
            <a:pPr lvl="1"/>
            <a:r>
              <a:rPr lang="en-US" sz="1600" dirty="0" smtClean="0"/>
              <a:t>Getting an IP address</a:t>
            </a:r>
            <a:endParaRPr lang="en-US" sz="1600" dirty="0" smtClean="0"/>
          </a:p>
          <a:p>
            <a:r>
              <a:rPr lang="en-US" sz="2000" dirty="0" smtClean="0"/>
              <a:t>Class Exercise: ESP8266 </a:t>
            </a:r>
            <a:r>
              <a:rPr lang="en-US" sz="2000" dirty="0" err="1" smtClean="0"/>
              <a:t>WiFi</a:t>
            </a:r>
            <a:r>
              <a:rPr lang="en-US" sz="2000" dirty="0" smtClean="0"/>
              <a:t> redux</a:t>
            </a:r>
            <a:endParaRPr lang="en-US" sz="2000" dirty="0" smtClean="0"/>
          </a:p>
          <a:p>
            <a:r>
              <a:rPr lang="en-US" sz="2000" dirty="0" smtClean="0"/>
              <a:t>Basic web operation</a:t>
            </a:r>
            <a:endParaRPr lang="en-US" sz="2000" dirty="0" smtClean="0"/>
          </a:p>
          <a:p>
            <a:r>
              <a:rPr lang="en-US" sz="2000" dirty="0" smtClean="0"/>
              <a:t>HTML markup</a:t>
            </a:r>
          </a:p>
          <a:p>
            <a:r>
              <a:rPr lang="en-US" sz="2000" dirty="0" smtClean="0"/>
              <a:t>Bare bones web page structure</a:t>
            </a:r>
          </a:p>
          <a:p>
            <a:r>
              <a:rPr lang="en-US" sz="2000" dirty="0" smtClean="0"/>
              <a:t>Class Exercise: Creating a </a:t>
            </a:r>
            <a:r>
              <a:rPr lang="en-US" sz="2000" dirty="0"/>
              <a:t>w</a:t>
            </a:r>
            <a:r>
              <a:rPr lang="en-US" sz="2000" dirty="0" smtClean="0"/>
              <a:t>eb </a:t>
            </a:r>
            <a:r>
              <a:rPr lang="en-US" sz="2000" dirty="0"/>
              <a:t>p</a:t>
            </a:r>
            <a:r>
              <a:rPr lang="en-US" sz="2000" dirty="0" smtClean="0"/>
              <a:t>age</a:t>
            </a:r>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Wireless Network Review</a:t>
            </a:r>
            <a:endParaRPr lang="en-US" sz="3200" dirty="0">
              <a:solidFill>
                <a:srgbClr val="00FFFF"/>
              </a:solidFill>
            </a:endParaRPr>
          </a:p>
        </p:txBody>
      </p:sp>
      <p:sp>
        <p:nvSpPr>
          <p:cNvPr id="6" name="Content Placeholder 2"/>
          <p:cNvSpPr txBox="1">
            <a:spLocks/>
          </p:cNvSpPr>
          <p:nvPr/>
        </p:nvSpPr>
        <p:spPr>
          <a:xfrm>
            <a:off x="228600" y="990600"/>
            <a:ext cx="8610600" cy="2747962"/>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smtClean="0"/>
              <a:t>Recall that in most cases you will be connecting to an existin</a:t>
            </a:r>
            <a:r>
              <a:rPr lang="en-US" b="1" dirty="0" smtClean="0"/>
              <a:t>g access point</a:t>
            </a:r>
          </a:p>
          <a:p>
            <a:pPr>
              <a:spcBef>
                <a:spcPts val="1200"/>
              </a:spcBef>
            </a:pPr>
            <a:r>
              <a:rPr lang="en-US" b="1" dirty="0" smtClean="0"/>
              <a:t>In this situation, each device that connects to an AP is called a </a:t>
            </a:r>
            <a:r>
              <a:rPr lang="en-US" b="1" i="1" dirty="0" smtClean="0"/>
              <a:t>client</a:t>
            </a:r>
            <a:endParaRPr lang="en-US" b="1" dirty="0" smtClean="0"/>
          </a:p>
          <a:p>
            <a:pPr>
              <a:spcBef>
                <a:spcPts val="1200"/>
              </a:spcBef>
            </a:pPr>
            <a:r>
              <a:rPr lang="en-US" b="1" dirty="0" smtClean="0"/>
              <a:t>Typically, the AP is then uplinked to the Internet</a:t>
            </a:r>
          </a:p>
          <a:p>
            <a:pPr>
              <a:spcBef>
                <a:spcPts val="1200"/>
              </a:spcBef>
            </a:pPr>
            <a:r>
              <a:rPr lang="en-US" b="1" dirty="0" smtClean="0"/>
              <a:t>The ESP8266 mode for acting as a client is called, counterintuitively, </a:t>
            </a:r>
            <a:r>
              <a:rPr lang="en-US" b="1" i="1" dirty="0" smtClean="0"/>
              <a:t>station mode</a:t>
            </a:r>
            <a:endParaRPr lang="en-US" b="1" dirty="0"/>
          </a:p>
          <a:p>
            <a:pPr marL="0" indent="0">
              <a:spcBef>
                <a:spcPts val="1200"/>
              </a:spcBef>
              <a:buNone/>
            </a:pPr>
            <a:endParaRPr lang="en-US"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903344"/>
            <a:ext cx="5410200" cy="284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5943600" y="3733800"/>
            <a:ext cx="2895600" cy="2971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pPr>
            <a:r>
              <a:rPr lang="en-US" sz="1200" b="1" dirty="0" smtClean="0">
                <a:solidFill>
                  <a:srgbClr val="00FFFF"/>
                </a:solidFill>
              </a:rPr>
              <a:t>AP – Access Point</a:t>
            </a:r>
          </a:p>
          <a:p>
            <a:pPr>
              <a:spcBef>
                <a:spcPts val="600"/>
              </a:spcBef>
            </a:pPr>
            <a:r>
              <a:rPr lang="en-US" sz="1200" b="1" dirty="0" smtClean="0">
                <a:solidFill>
                  <a:srgbClr val="00FFFF"/>
                </a:solidFill>
              </a:rPr>
              <a:t>SSID – Service Set Identifier; the name of a wireless network</a:t>
            </a:r>
          </a:p>
          <a:p>
            <a:pPr>
              <a:spcBef>
                <a:spcPts val="600"/>
              </a:spcBef>
            </a:pPr>
            <a:r>
              <a:rPr lang="en-US" sz="1200" b="1" dirty="0" smtClean="0">
                <a:solidFill>
                  <a:srgbClr val="00FFFF"/>
                </a:solidFill>
              </a:rPr>
              <a:t>IP Address – a unique 32 or 64 bit number  assigned to each device connecting to a network (regardless of wired or wireless)</a:t>
            </a:r>
          </a:p>
          <a:p>
            <a:pPr>
              <a:spcBef>
                <a:spcPts val="600"/>
              </a:spcBef>
            </a:pPr>
            <a:r>
              <a:rPr lang="en-US" sz="1200" b="1" dirty="0" smtClean="0">
                <a:solidFill>
                  <a:srgbClr val="00FFFF"/>
                </a:solidFill>
              </a:rPr>
              <a:t>DHCP – Dynamic Host Configuration Protocol – The means by which a network hands out IP addresses to devices</a:t>
            </a:r>
          </a:p>
          <a:p>
            <a:pPr>
              <a:spcBef>
                <a:spcPts val="600"/>
              </a:spcBef>
            </a:pPr>
            <a:r>
              <a:rPr lang="en-US" sz="1200" b="1" dirty="0" smtClean="0">
                <a:solidFill>
                  <a:srgbClr val="00FFFF"/>
                </a:solidFill>
              </a:rPr>
              <a:t>Host – Catch-all term for a device connected to a network</a:t>
            </a:r>
            <a:endParaRPr lang="en-US" sz="1200" b="1" dirty="0" smtClean="0">
              <a:solidFill>
                <a:srgbClr val="00FFFF"/>
              </a:solidFill>
            </a:endParaRPr>
          </a:p>
        </p:txBody>
      </p:sp>
    </p:spTree>
    <p:extLst>
      <p:ext uri="{BB962C8B-B14F-4D97-AF65-F5344CB8AC3E}">
        <p14:creationId xmlns:p14="http://schemas.microsoft.com/office/powerpoint/2010/main" val="27891911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Wireless Network Review</a:t>
            </a:r>
            <a:endParaRPr lang="en-US" sz="3200" dirty="0">
              <a:solidFill>
                <a:srgbClr val="00FFFF"/>
              </a:solidFill>
            </a:endParaRPr>
          </a:p>
        </p:txBody>
      </p:sp>
      <p:sp>
        <p:nvSpPr>
          <p:cNvPr id="6" name="Content Placeholder 2"/>
          <p:cNvSpPr txBox="1">
            <a:spLocks/>
          </p:cNvSpPr>
          <p:nvPr/>
        </p:nvSpPr>
        <p:spPr>
          <a:xfrm>
            <a:off x="228600" y="990600"/>
            <a:ext cx="8610600" cy="2747962"/>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smtClean="0"/>
              <a:t>An ESP8266 can act as a </a:t>
            </a:r>
            <a:r>
              <a:rPr lang="en-US" b="1" i="1" dirty="0" smtClean="0"/>
              <a:t>soft access point</a:t>
            </a:r>
            <a:endParaRPr lang="en-US" b="1" dirty="0" smtClean="0"/>
          </a:p>
          <a:p>
            <a:pPr>
              <a:spcBef>
                <a:spcPts val="1200"/>
              </a:spcBef>
            </a:pPr>
            <a:r>
              <a:rPr lang="en-US" b="1" dirty="0" smtClean="0"/>
              <a:t>In this mode, the ESP8266 </a:t>
            </a:r>
            <a:r>
              <a:rPr lang="en-US" b="1" i="1" dirty="0" smtClean="0"/>
              <a:t>itself</a:t>
            </a:r>
            <a:r>
              <a:rPr lang="en-US" b="1" dirty="0" smtClean="0"/>
              <a:t> provides </a:t>
            </a:r>
            <a:r>
              <a:rPr lang="en-US" b="1" dirty="0" err="1" smtClean="0"/>
              <a:t>WiFi</a:t>
            </a:r>
            <a:r>
              <a:rPr lang="en-US" b="1" dirty="0" smtClean="0"/>
              <a:t> connectivity for clients; it acts just like an AP</a:t>
            </a:r>
          </a:p>
          <a:p>
            <a:pPr>
              <a:spcBef>
                <a:spcPts val="1200"/>
              </a:spcBef>
            </a:pPr>
            <a:r>
              <a:rPr lang="en-US" b="1" dirty="0" smtClean="0"/>
              <a:t>It’s called “soft” because it’s programmable</a:t>
            </a:r>
            <a:endParaRPr lang="en-US" b="1" dirty="0"/>
          </a:p>
          <a:p>
            <a:pPr marL="0" indent="0">
              <a:spcBef>
                <a:spcPts val="1200"/>
              </a:spcBef>
              <a:buNone/>
            </a:pPr>
            <a:endParaRPr lang="en-US"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709035"/>
            <a:ext cx="6096000" cy="294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40659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2762" cy="792162"/>
          </a:xfrm>
        </p:spPr>
        <p:txBody>
          <a:bodyPr/>
          <a:lstStyle/>
          <a:p>
            <a:r>
              <a:rPr lang="en-US" sz="3200" dirty="0" smtClean="0"/>
              <a:t>Wireless Network Types</a:t>
            </a:r>
            <a:endParaRPr lang="en-US" sz="3200" dirty="0">
              <a:solidFill>
                <a:srgbClr val="00FFFF"/>
              </a:solidFill>
            </a:endParaRPr>
          </a:p>
        </p:txBody>
      </p:sp>
      <p:sp>
        <p:nvSpPr>
          <p:cNvPr id="6" name="Content Placeholder 2"/>
          <p:cNvSpPr txBox="1">
            <a:spLocks/>
          </p:cNvSpPr>
          <p:nvPr/>
        </p:nvSpPr>
        <p:spPr>
          <a:xfrm>
            <a:off x="228600" y="990600"/>
            <a:ext cx="8610600" cy="29718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smtClean="0"/>
              <a:t>There are different types of wireless, mostly differentiated by speed and range</a:t>
            </a:r>
          </a:p>
          <a:p>
            <a:pPr>
              <a:spcBef>
                <a:spcPts val="1200"/>
              </a:spcBef>
            </a:pPr>
            <a:r>
              <a:rPr lang="en-US" b="1" dirty="0" smtClean="0"/>
              <a:t>Nearly all </a:t>
            </a:r>
            <a:r>
              <a:rPr lang="en-US" b="1" i="1" dirty="0" smtClean="0"/>
              <a:t>Ethernet</a:t>
            </a:r>
            <a:r>
              <a:rPr lang="en-US" b="1" dirty="0" smtClean="0"/>
              <a:t> based wireless networks support multiple speeds simultaneously for </a:t>
            </a:r>
            <a:r>
              <a:rPr lang="en-US" b="1" i="1" dirty="0" smtClean="0"/>
              <a:t>backwards compatibility</a:t>
            </a:r>
            <a:endParaRPr lang="en-US" b="1" dirty="0"/>
          </a:p>
          <a:p>
            <a:pPr marL="0" indent="0">
              <a:spcBef>
                <a:spcPts val="1200"/>
              </a:spcBef>
              <a:buNone/>
            </a:pPr>
            <a:endParaRPr lang="en-US"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137" y="4343400"/>
            <a:ext cx="61055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8365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442762" cy="792162"/>
          </a:xfrm>
        </p:spPr>
        <p:txBody>
          <a:bodyPr/>
          <a:lstStyle/>
          <a:p>
            <a:r>
              <a:rPr lang="en-US" sz="3200" dirty="0" smtClean="0"/>
              <a:t>Wireless Network Types (</a:t>
            </a:r>
            <a:r>
              <a:rPr lang="en-US" sz="3200" dirty="0" err="1" smtClean="0"/>
              <a:t>cont</a:t>
            </a:r>
            <a:r>
              <a:rPr lang="en-US" sz="3200" dirty="0" smtClean="0"/>
              <a:t>)</a:t>
            </a:r>
            <a:endParaRPr lang="en-US" sz="3200" dirty="0">
              <a:solidFill>
                <a:srgbClr val="00FFFF"/>
              </a:solidFill>
            </a:endParaRPr>
          </a:p>
        </p:txBody>
      </p:sp>
      <p:sp>
        <p:nvSpPr>
          <p:cNvPr id="6" name="Content Placeholder 2"/>
          <p:cNvSpPr txBox="1">
            <a:spLocks/>
          </p:cNvSpPr>
          <p:nvPr/>
        </p:nvSpPr>
        <p:spPr>
          <a:xfrm>
            <a:off x="228600" y="990600"/>
            <a:ext cx="8686800" cy="198120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b="1" dirty="0" smtClean="0"/>
              <a:t>There are many other types of wireless network</a:t>
            </a:r>
          </a:p>
          <a:p>
            <a:pPr>
              <a:spcBef>
                <a:spcPts val="1200"/>
              </a:spcBef>
            </a:pPr>
            <a:r>
              <a:rPr lang="en-US" b="1" dirty="0" smtClean="0"/>
              <a:t>For this class, we are concerned only with Ethernet based wireless, common known as “</a:t>
            </a:r>
            <a:r>
              <a:rPr lang="en-US" b="1" dirty="0" err="1" smtClean="0"/>
              <a:t>WiFi</a:t>
            </a:r>
            <a:r>
              <a:rPr lang="en-US" b="1" dirty="0" smtClean="0"/>
              <a:t>”</a:t>
            </a:r>
            <a:endParaRPr lang="en-US" b="1" dirty="0"/>
          </a:p>
          <a:p>
            <a:pPr marL="0" indent="0">
              <a:spcBef>
                <a:spcPts val="1200"/>
              </a:spcBef>
              <a:buNone/>
            </a:pPr>
            <a:endParaRPr lang="en-US"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2800350"/>
            <a:ext cx="666750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3340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3107</TotalTime>
  <Words>2260</Words>
  <Application>Microsoft Office PowerPoint</Application>
  <PresentationFormat>On-screen Show (4:3)</PresentationFormat>
  <Paragraphs>326</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SEICHE 2023 Intermediate Arduino Programming for IoT</vt:lpstr>
      <vt:lpstr>REMINDER YOU MUST HAVE A WORKING LED MATRIX DISPLAY TO TAKE THIS CLASS!  If displays are lost or damaged, replacements are $70 with 1-week lead time for replacement </vt:lpstr>
      <vt:lpstr>Lesson Plan Overview</vt:lpstr>
      <vt:lpstr>Flash Drive Contents Reminder</vt:lpstr>
      <vt:lpstr>Lesson 6 – Web Servers, Browsers, and HTML</vt:lpstr>
      <vt:lpstr>Wireless Network Review</vt:lpstr>
      <vt:lpstr>Wireless Network Review</vt:lpstr>
      <vt:lpstr>Wireless Network Types</vt:lpstr>
      <vt:lpstr>Wireless Network Types (cont)</vt:lpstr>
      <vt:lpstr>A Note On WiFi</vt:lpstr>
      <vt:lpstr>WiFi Multi</vt:lpstr>
      <vt:lpstr>Classroom Exercise - WiFi</vt:lpstr>
      <vt:lpstr>ESP8266 WiFi</vt:lpstr>
      <vt:lpstr>ESP8266 WiFi (cont.)</vt:lpstr>
      <vt:lpstr>Basic Web Operation</vt:lpstr>
      <vt:lpstr>HTTP Operation</vt:lpstr>
      <vt:lpstr>HyperText Markup Language - HTML</vt:lpstr>
      <vt:lpstr>Web Page Structure</vt:lpstr>
      <vt:lpstr>Bare Bones Web Page Structure</vt:lpstr>
      <vt:lpstr>CLASS EXERCISE</vt:lpstr>
      <vt:lpstr>Formal End of Lesson 5</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106</cp:revision>
  <cp:lastPrinted>2022-09-06T16:36:31Z</cp:lastPrinted>
  <dcterms:created xsi:type="dcterms:W3CDTF">2022-02-01T06:18:00Z</dcterms:created>
  <dcterms:modified xsi:type="dcterms:W3CDTF">2023-03-21T17:31:22Z</dcterms:modified>
</cp:coreProperties>
</file>